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1"/>
  </p:notesMasterIdLst>
  <p:sldIdLst>
    <p:sldId id="289" r:id="rId5"/>
    <p:sldId id="297" r:id="rId6"/>
    <p:sldId id="298" r:id="rId7"/>
    <p:sldId id="294" r:id="rId8"/>
    <p:sldId id="306" r:id="rId9"/>
    <p:sldId id="307" r:id="rId10"/>
    <p:sldId id="308" r:id="rId11"/>
    <p:sldId id="295" r:id="rId12"/>
    <p:sldId id="293" r:id="rId13"/>
    <p:sldId id="296" r:id="rId14"/>
    <p:sldId id="299" r:id="rId15"/>
    <p:sldId id="305" r:id="rId16"/>
    <p:sldId id="310" r:id="rId17"/>
    <p:sldId id="309" r:id="rId18"/>
    <p:sldId id="291" r:id="rId19"/>
    <p:sldId id="292"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C4E7778-1B4A-4775-B7D8-6687902777AA}">
          <p14:sldIdLst>
            <p14:sldId id="289"/>
          </p14:sldIdLst>
        </p14:section>
        <p14:section name="General remarks" id="{21EE1CFB-4A0B-4088-AA31-EE9D5637D267}">
          <p14:sldIdLst>
            <p14:sldId id="297"/>
            <p14:sldId id="298"/>
            <p14:sldId id="294"/>
            <p14:sldId id="306"/>
            <p14:sldId id="307"/>
            <p14:sldId id="308"/>
            <p14:sldId id="295"/>
            <p14:sldId id="293"/>
            <p14:sldId id="296"/>
            <p14:sldId id="299"/>
            <p14:sldId id="305"/>
            <p14:sldId id="310"/>
          </p14:sldIdLst>
        </p14:section>
        <p14:section name="session 1" id="{06D66606-245B-4817-916E-2B4D051C76D3}">
          <p14:sldIdLst>
            <p14:sldId id="309"/>
          </p14:sldIdLst>
        </p14:section>
        <p14:section name="session 2" id="{3184C404-F2CC-4DBE-82A7-2008585BE306}">
          <p14:sldIdLst>
            <p14:sldId id="291"/>
          </p14:sldIdLst>
        </p14:section>
        <p14:section name="session 3" id="{C31AD4AB-F5B5-45B4-8EF7-9094BD832FB8}">
          <p14:sldIdLst>
            <p14:sldId id="292"/>
          </p14:sldIdLst>
        </p14:section>
      </p14:sectionLst>
    </p:ext>
    <p:ext uri="{EFAFB233-063F-42B5-8137-9DF3F51BA10A}">
      <p15:sldGuideLst xmlns:p15="http://schemas.microsoft.com/office/powerpoint/2012/main">
        <p15:guide id="1" orient="horz" pos="1583">
          <p15:clr>
            <a:srgbClr val="A4A3A4"/>
          </p15:clr>
        </p15:guide>
        <p15:guide id="2" pos="275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1A2F"/>
    <a:srgbClr val="FFFFFF"/>
    <a:srgbClr val="3C3C3C"/>
    <a:srgbClr val="0096D2"/>
    <a:srgbClr val="F0FEF7"/>
    <a:srgbClr val="FFEFF2"/>
    <a:srgbClr val="FEDEE4"/>
    <a:srgbClr val="FFFBEB"/>
    <a:srgbClr val="FEF4D1"/>
    <a:srgbClr val="E37606"/>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B46117-07E2-5569-1210-3775649C3112}" v="14" dt="2025-03-14T09:25:44.6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787" autoAdjust="0"/>
    <p:restoredTop sz="75424" autoAdjust="0"/>
  </p:normalViewPr>
  <p:slideViewPr>
    <p:cSldViewPr snapToGrid="0" snapToObjects="1" showGuides="1">
      <p:cViewPr varScale="1">
        <p:scale>
          <a:sx n="84" d="100"/>
          <a:sy n="84" d="100"/>
        </p:scale>
        <p:origin x="843" y="45"/>
      </p:cViewPr>
      <p:guideLst>
        <p:guide orient="horz" pos="1583"/>
        <p:guide pos="2752"/>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snapToObjects="1" showGuides="1">
      <p:cViewPr varScale="1">
        <p:scale>
          <a:sx n="101" d="100"/>
          <a:sy n="101" d="100"/>
        </p:scale>
        <p:origin x="-2504" y="-1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3E8AF7-84A5-45A1-A660-D8035EF77F86}"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GB"/>
        </a:p>
      </dgm:t>
    </dgm:pt>
    <dgm:pt modelId="{A528F802-73A6-4A91-8CF7-63F6C835B276}">
      <dgm:prSet phldrT="[Text]"/>
      <dgm:spPr/>
      <dgm:t>
        <a:bodyPr/>
        <a:lstStyle/>
        <a:p>
          <a:r>
            <a:rPr lang="en-GB" dirty="0"/>
            <a:t>Peer review</a:t>
          </a:r>
        </a:p>
      </dgm:t>
    </dgm:pt>
    <dgm:pt modelId="{077AD628-F309-4F9C-8303-D908F450942F}" type="parTrans" cxnId="{393E0197-CA92-4AD5-8C3A-CFAEF0E948B0}">
      <dgm:prSet/>
      <dgm:spPr/>
      <dgm:t>
        <a:bodyPr/>
        <a:lstStyle/>
        <a:p>
          <a:endParaRPr lang="en-GB"/>
        </a:p>
      </dgm:t>
    </dgm:pt>
    <dgm:pt modelId="{0F68F2DD-2510-4DCD-8F27-7EDCF52892FC}" type="sibTrans" cxnId="{393E0197-CA92-4AD5-8C3A-CFAEF0E948B0}">
      <dgm:prSet/>
      <dgm:spPr/>
      <dgm:t>
        <a:bodyPr/>
        <a:lstStyle/>
        <a:p>
          <a:endParaRPr lang="en-GB"/>
        </a:p>
      </dgm:t>
    </dgm:pt>
    <dgm:pt modelId="{21C455E5-ED9B-4D67-9BDA-CB4CBC87FD64}">
      <dgm:prSet phldrT="[Text]"/>
      <dgm:spPr/>
      <dgm:t>
        <a:bodyPr/>
        <a:lstStyle/>
        <a:p>
          <a:r>
            <a:rPr lang="en-GB" dirty="0"/>
            <a:t>publication</a:t>
          </a:r>
        </a:p>
      </dgm:t>
    </dgm:pt>
    <dgm:pt modelId="{6B670069-8C8F-4F43-BC23-20A58869F433}" type="parTrans" cxnId="{B51CFF36-85A5-4752-95CB-C24F3D934332}">
      <dgm:prSet/>
      <dgm:spPr/>
      <dgm:t>
        <a:bodyPr/>
        <a:lstStyle/>
        <a:p>
          <a:endParaRPr lang="en-GB"/>
        </a:p>
      </dgm:t>
    </dgm:pt>
    <dgm:pt modelId="{3CF60CDF-E32B-4444-B667-ECBC6DA1B4B2}" type="sibTrans" cxnId="{B51CFF36-85A5-4752-95CB-C24F3D934332}">
      <dgm:prSet/>
      <dgm:spPr/>
      <dgm:t>
        <a:bodyPr/>
        <a:lstStyle/>
        <a:p>
          <a:endParaRPr lang="en-GB"/>
        </a:p>
      </dgm:t>
    </dgm:pt>
    <dgm:pt modelId="{76255CC4-A156-401D-BA81-4F1412247839}">
      <dgm:prSet phldrT="[Text]"/>
      <dgm:spPr/>
      <dgm:t>
        <a:bodyPr/>
        <a:lstStyle/>
        <a:p>
          <a:r>
            <a:rPr lang="en-GB" dirty="0"/>
            <a:t>Post-print</a:t>
          </a:r>
        </a:p>
      </dgm:t>
    </dgm:pt>
    <dgm:pt modelId="{82B7B325-3E38-4FC3-BDEB-4AFE3FE90D14}" type="parTrans" cxnId="{BF1E96CC-D036-4790-B5BD-654988CB18DA}">
      <dgm:prSet/>
      <dgm:spPr/>
      <dgm:t>
        <a:bodyPr/>
        <a:lstStyle/>
        <a:p>
          <a:endParaRPr lang="en-GB"/>
        </a:p>
      </dgm:t>
    </dgm:pt>
    <dgm:pt modelId="{5EF720C3-3D0F-45B8-B472-EEDE7F7D84D4}" type="sibTrans" cxnId="{BF1E96CC-D036-4790-B5BD-654988CB18DA}">
      <dgm:prSet/>
      <dgm:spPr/>
      <dgm:t>
        <a:bodyPr/>
        <a:lstStyle/>
        <a:p>
          <a:endParaRPr lang="en-GB">
            <a:solidFill>
              <a:schemeClr val="accent5"/>
            </a:solidFill>
          </a:endParaRPr>
        </a:p>
      </dgm:t>
    </dgm:pt>
    <dgm:pt modelId="{98370E8D-356D-4565-BED9-882DF9147F32}">
      <dgm:prSet phldrT="[Text]"/>
      <dgm:spPr/>
      <dgm:t>
        <a:bodyPr/>
        <a:lstStyle/>
        <a:p>
          <a:r>
            <a:rPr lang="en-GB" dirty="0"/>
            <a:t>Private code &amp; data</a:t>
          </a:r>
        </a:p>
      </dgm:t>
    </dgm:pt>
    <dgm:pt modelId="{4FFF511C-D4B3-4838-91FF-5A0D56EEBC93}" type="parTrans" cxnId="{A0ECD941-7F94-4FA2-AD6E-5B3F3E3A7A65}">
      <dgm:prSet/>
      <dgm:spPr/>
      <dgm:t>
        <a:bodyPr/>
        <a:lstStyle/>
        <a:p>
          <a:endParaRPr lang="en-GB"/>
        </a:p>
      </dgm:t>
    </dgm:pt>
    <dgm:pt modelId="{4DC7D969-BBF5-4917-A5AC-CC029354F84D}" type="sibTrans" cxnId="{A0ECD941-7F94-4FA2-AD6E-5B3F3E3A7A65}">
      <dgm:prSet/>
      <dgm:spPr/>
      <dgm:t>
        <a:bodyPr/>
        <a:lstStyle/>
        <a:p>
          <a:endParaRPr lang="en-GB"/>
        </a:p>
      </dgm:t>
    </dgm:pt>
    <dgm:pt modelId="{1EC101B2-3E25-47ED-8E49-E12D271F4960}" type="pres">
      <dgm:prSet presAssocID="{1E3E8AF7-84A5-45A1-A660-D8035EF77F86}" presName="cycle" presStyleCnt="0">
        <dgm:presLayoutVars>
          <dgm:dir/>
          <dgm:resizeHandles val="exact"/>
        </dgm:presLayoutVars>
      </dgm:prSet>
      <dgm:spPr/>
    </dgm:pt>
    <dgm:pt modelId="{E870CB88-2E3D-424F-BED6-965264B09961}" type="pres">
      <dgm:prSet presAssocID="{A528F802-73A6-4A91-8CF7-63F6C835B276}" presName="dummy" presStyleCnt="0"/>
      <dgm:spPr/>
    </dgm:pt>
    <dgm:pt modelId="{9C9536AB-8D6C-4155-9149-EA86F6203837}" type="pres">
      <dgm:prSet presAssocID="{A528F802-73A6-4A91-8CF7-63F6C835B276}" presName="node" presStyleLbl="revTx" presStyleIdx="0" presStyleCnt="4">
        <dgm:presLayoutVars>
          <dgm:bulletEnabled val="1"/>
        </dgm:presLayoutVars>
      </dgm:prSet>
      <dgm:spPr/>
    </dgm:pt>
    <dgm:pt modelId="{73CB810B-C9EB-413C-BB2F-43FFE9CBFBBA}" type="pres">
      <dgm:prSet presAssocID="{0F68F2DD-2510-4DCD-8F27-7EDCF52892FC}" presName="sibTrans" presStyleLbl="node1" presStyleIdx="0" presStyleCnt="4"/>
      <dgm:spPr/>
    </dgm:pt>
    <dgm:pt modelId="{3BE639CE-A25A-4A44-98FA-2A91B6180028}" type="pres">
      <dgm:prSet presAssocID="{21C455E5-ED9B-4D67-9BDA-CB4CBC87FD64}" presName="dummy" presStyleCnt="0"/>
      <dgm:spPr/>
    </dgm:pt>
    <dgm:pt modelId="{6312F164-7BAC-49B4-8A3A-BB11753CB92D}" type="pres">
      <dgm:prSet presAssocID="{21C455E5-ED9B-4D67-9BDA-CB4CBC87FD64}" presName="node" presStyleLbl="revTx" presStyleIdx="1" presStyleCnt="4">
        <dgm:presLayoutVars>
          <dgm:bulletEnabled val="1"/>
        </dgm:presLayoutVars>
      </dgm:prSet>
      <dgm:spPr/>
    </dgm:pt>
    <dgm:pt modelId="{2F56770A-E1CA-43A2-96F0-401FE07E17D1}" type="pres">
      <dgm:prSet presAssocID="{3CF60CDF-E32B-4444-B667-ECBC6DA1B4B2}" presName="sibTrans" presStyleLbl="node1" presStyleIdx="1" presStyleCnt="4" custLinFactNeighborX="-466" custLinFactNeighborY="112"/>
      <dgm:spPr/>
    </dgm:pt>
    <dgm:pt modelId="{C9BA9A38-8DEC-4BDE-906C-C71FCC1AA11C}" type="pres">
      <dgm:prSet presAssocID="{76255CC4-A156-401D-BA81-4F1412247839}" presName="dummy" presStyleCnt="0"/>
      <dgm:spPr/>
    </dgm:pt>
    <dgm:pt modelId="{355E224E-DBA7-4FC0-B460-CC61B42712E5}" type="pres">
      <dgm:prSet presAssocID="{76255CC4-A156-401D-BA81-4F1412247839}" presName="node" presStyleLbl="revTx" presStyleIdx="2" presStyleCnt="4">
        <dgm:presLayoutVars>
          <dgm:bulletEnabled val="1"/>
        </dgm:presLayoutVars>
      </dgm:prSet>
      <dgm:spPr/>
    </dgm:pt>
    <dgm:pt modelId="{F8E5FABB-3629-4937-A269-074F2A282C0A}" type="pres">
      <dgm:prSet presAssocID="{5EF720C3-3D0F-45B8-B472-EEDE7F7D84D4}" presName="sibTrans" presStyleLbl="node1" presStyleIdx="2" presStyleCnt="4"/>
      <dgm:spPr/>
    </dgm:pt>
    <dgm:pt modelId="{A26BE467-F861-490A-9FD2-7531E5C1E818}" type="pres">
      <dgm:prSet presAssocID="{98370E8D-356D-4565-BED9-882DF9147F32}" presName="dummy" presStyleCnt="0"/>
      <dgm:spPr/>
    </dgm:pt>
    <dgm:pt modelId="{A25F415C-6EC2-43A1-825E-C225B65A89C8}" type="pres">
      <dgm:prSet presAssocID="{98370E8D-356D-4565-BED9-882DF9147F32}" presName="node" presStyleLbl="revTx" presStyleIdx="3" presStyleCnt="4">
        <dgm:presLayoutVars>
          <dgm:bulletEnabled val="1"/>
        </dgm:presLayoutVars>
      </dgm:prSet>
      <dgm:spPr/>
    </dgm:pt>
    <dgm:pt modelId="{7DF5349F-8D76-4583-B7A8-15BD00AE8C6C}" type="pres">
      <dgm:prSet presAssocID="{4DC7D969-BBF5-4917-A5AC-CC029354F84D}" presName="sibTrans" presStyleLbl="node1" presStyleIdx="3" presStyleCnt="4"/>
      <dgm:spPr/>
    </dgm:pt>
  </dgm:ptLst>
  <dgm:cxnLst>
    <dgm:cxn modelId="{30791216-C52E-4FB7-A67A-A099DE361B6B}" type="presOf" srcId="{0F68F2DD-2510-4DCD-8F27-7EDCF52892FC}" destId="{73CB810B-C9EB-413C-BB2F-43FFE9CBFBBA}" srcOrd="0" destOrd="0" presId="urn:microsoft.com/office/officeart/2005/8/layout/cycle1"/>
    <dgm:cxn modelId="{93297A2F-638B-48AE-9949-7ACC5EC69B34}" type="presOf" srcId="{5EF720C3-3D0F-45B8-B472-EEDE7F7D84D4}" destId="{F8E5FABB-3629-4937-A269-074F2A282C0A}" srcOrd="0" destOrd="0" presId="urn:microsoft.com/office/officeart/2005/8/layout/cycle1"/>
    <dgm:cxn modelId="{B51CFF36-85A5-4752-95CB-C24F3D934332}" srcId="{1E3E8AF7-84A5-45A1-A660-D8035EF77F86}" destId="{21C455E5-ED9B-4D67-9BDA-CB4CBC87FD64}" srcOrd="1" destOrd="0" parTransId="{6B670069-8C8F-4F43-BC23-20A58869F433}" sibTransId="{3CF60CDF-E32B-4444-B667-ECBC6DA1B4B2}"/>
    <dgm:cxn modelId="{91F81138-6C6B-4C6F-9484-132F723F7CC6}" type="presOf" srcId="{3CF60CDF-E32B-4444-B667-ECBC6DA1B4B2}" destId="{2F56770A-E1CA-43A2-96F0-401FE07E17D1}" srcOrd="0" destOrd="0" presId="urn:microsoft.com/office/officeart/2005/8/layout/cycle1"/>
    <dgm:cxn modelId="{A0ECD941-7F94-4FA2-AD6E-5B3F3E3A7A65}" srcId="{1E3E8AF7-84A5-45A1-A660-D8035EF77F86}" destId="{98370E8D-356D-4565-BED9-882DF9147F32}" srcOrd="3" destOrd="0" parTransId="{4FFF511C-D4B3-4838-91FF-5A0D56EEBC93}" sibTransId="{4DC7D969-BBF5-4917-A5AC-CC029354F84D}"/>
    <dgm:cxn modelId="{BDD35F49-A85B-4018-825A-D77832125FA9}" type="presOf" srcId="{21C455E5-ED9B-4D67-9BDA-CB4CBC87FD64}" destId="{6312F164-7BAC-49B4-8A3A-BB11753CB92D}" srcOrd="0" destOrd="0" presId="urn:microsoft.com/office/officeart/2005/8/layout/cycle1"/>
    <dgm:cxn modelId="{A8B53650-8C6C-4D21-8532-E7E816450828}" type="presOf" srcId="{98370E8D-356D-4565-BED9-882DF9147F32}" destId="{A25F415C-6EC2-43A1-825E-C225B65A89C8}" srcOrd="0" destOrd="0" presId="urn:microsoft.com/office/officeart/2005/8/layout/cycle1"/>
    <dgm:cxn modelId="{BE4A9E70-252D-41C6-884F-C8D7D0EB4BE5}" type="presOf" srcId="{76255CC4-A156-401D-BA81-4F1412247839}" destId="{355E224E-DBA7-4FC0-B460-CC61B42712E5}" srcOrd="0" destOrd="0" presId="urn:microsoft.com/office/officeart/2005/8/layout/cycle1"/>
    <dgm:cxn modelId="{393E0197-CA92-4AD5-8C3A-CFAEF0E948B0}" srcId="{1E3E8AF7-84A5-45A1-A660-D8035EF77F86}" destId="{A528F802-73A6-4A91-8CF7-63F6C835B276}" srcOrd="0" destOrd="0" parTransId="{077AD628-F309-4F9C-8303-D908F450942F}" sibTransId="{0F68F2DD-2510-4DCD-8F27-7EDCF52892FC}"/>
    <dgm:cxn modelId="{BA5648C2-8981-40F5-86C4-0770B1F5B544}" type="presOf" srcId="{1E3E8AF7-84A5-45A1-A660-D8035EF77F86}" destId="{1EC101B2-3E25-47ED-8E49-E12D271F4960}" srcOrd="0" destOrd="0" presId="urn:microsoft.com/office/officeart/2005/8/layout/cycle1"/>
    <dgm:cxn modelId="{BF1E96CC-D036-4790-B5BD-654988CB18DA}" srcId="{1E3E8AF7-84A5-45A1-A660-D8035EF77F86}" destId="{76255CC4-A156-401D-BA81-4F1412247839}" srcOrd="2" destOrd="0" parTransId="{82B7B325-3E38-4FC3-BDEB-4AFE3FE90D14}" sibTransId="{5EF720C3-3D0F-45B8-B472-EEDE7F7D84D4}"/>
    <dgm:cxn modelId="{88F2B2D4-9ADD-4618-9088-995F692705E4}" type="presOf" srcId="{A528F802-73A6-4A91-8CF7-63F6C835B276}" destId="{9C9536AB-8D6C-4155-9149-EA86F6203837}" srcOrd="0" destOrd="0" presId="urn:microsoft.com/office/officeart/2005/8/layout/cycle1"/>
    <dgm:cxn modelId="{272475FC-8E76-431C-A159-586F349FB4FF}" type="presOf" srcId="{4DC7D969-BBF5-4917-A5AC-CC029354F84D}" destId="{7DF5349F-8D76-4583-B7A8-15BD00AE8C6C}" srcOrd="0" destOrd="0" presId="urn:microsoft.com/office/officeart/2005/8/layout/cycle1"/>
    <dgm:cxn modelId="{AA45A3FC-3382-40D2-BCF9-FB38762C2E7F}" type="presParOf" srcId="{1EC101B2-3E25-47ED-8E49-E12D271F4960}" destId="{E870CB88-2E3D-424F-BED6-965264B09961}" srcOrd="0" destOrd="0" presId="urn:microsoft.com/office/officeart/2005/8/layout/cycle1"/>
    <dgm:cxn modelId="{CC0CBC39-73B6-41AE-A991-C518A0F2CC45}" type="presParOf" srcId="{1EC101B2-3E25-47ED-8E49-E12D271F4960}" destId="{9C9536AB-8D6C-4155-9149-EA86F6203837}" srcOrd="1" destOrd="0" presId="urn:microsoft.com/office/officeart/2005/8/layout/cycle1"/>
    <dgm:cxn modelId="{E0B76F99-BC5C-4FEA-8E0D-A12A5371051A}" type="presParOf" srcId="{1EC101B2-3E25-47ED-8E49-E12D271F4960}" destId="{73CB810B-C9EB-413C-BB2F-43FFE9CBFBBA}" srcOrd="2" destOrd="0" presId="urn:microsoft.com/office/officeart/2005/8/layout/cycle1"/>
    <dgm:cxn modelId="{9C5CCA33-26AC-4FA2-9D78-CDA73EAFE229}" type="presParOf" srcId="{1EC101B2-3E25-47ED-8E49-E12D271F4960}" destId="{3BE639CE-A25A-4A44-98FA-2A91B6180028}" srcOrd="3" destOrd="0" presId="urn:microsoft.com/office/officeart/2005/8/layout/cycle1"/>
    <dgm:cxn modelId="{A6FF4535-A24D-4675-BE05-7D9972A7DB7D}" type="presParOf" srcId="{1EC101B2-3E25-47ED-8E49-E12D271F4960}" destId="{6312F164-7BAC-49B4-8A3A-BB11753CB92D}" srcOrd="4" destOrd="0" presId="urn:microsoft.com/office/officeart/2005/8/layout/cycle1"/>
    <dgm:cxn modelId="{A524B1EC-56A6-435B-8B28-B24336887A9F}" type="presParOf" srcId="{1EC101B2-3E25-47ED-8E49-E12D271F4960}" destId="{2F56770A-E1CA-43A2-96F0-401FE07E17D1}" srcOrd="5" destOrd="0" presId="urn:microsoft.com/office/officeart/2005/8/layout/cycle1"/>
    <dgm:cxn modelId="{35243F03-1124-4E6A-A873-0AC46BB65D6E}" type="presParOf" srcId="{1EC101B2-3E25-47ED-8E49-E12D271F4960}" destId="{C9BA9A38-8DEC-4BDE-906C-C71FCC1AA11C}" srcOrd="6" destOrd="0" presId="urn:microsoft.com/office/officeart/2005/8/layout/cycle1"/>
    <dgm:cxn modelId="{22843A78-1DD0-42DC-B8D8-B42EE725157B}" type="presParOf" srcId="{1EC101B2-3E25-47ED-8E49-E12D271F4960}" destId="{355E224E-DBA7-4FC0-B460-CC61B42712E5}" srcOrd="7" destOrd="0" presId="urn:microsoft.com/office/officeart/2005/8/layout/cycle1"/>
    <dgm:cxn modelId="{6329F1F0-2E72-4FFE-8339-80F1E8435E04}" type="presParOf" srcId="{1EC101B2-3E25-47ED-8E49-E12D271F4960}" destId="{F8E5FABB-3629-4937-A269-074F2A282C0A}" srcOrd="8" destOrd="0" presId="urn:microsoft.com/office/officeart/2005/8/layout/cycle1"/>
    <dgm:cxn modelId="{A5B4D1EC-051D-4663-A6C1-84AD650E35BC}" type="presParOf" srcId="{1EC101B2-3E25-47ED-8E49-E12D271F4960}" destId="{A26BE467-F861-490A-9FD2-7531E5C1E818}" srcOrd="9" destOrd="0" presId="urn:microsoft.com/office/officeart/2005/8/layout/cycle1"/>
    <dgm:cxn modelId="{3E22EB15-9C7B-45C7-B355-278CB8FD3816}" type="presParOf" srcId="{1EC101B2-3E25-47ED-8E49-E12D271F4960}" destId="{A25F415C-6EC2-43A1-825E-C225B65A89C8}" srcOrd="10" destOrd="0" presId="urn:microsoft.com/office/officeart/2005/8/layout/cycle1"/>
    <dgm:cxn modelId="{EA28734C-1FF7-4F19-8D2B-E164A1900D2E}" type="presParOf" srcId="{1EC101B2-3E25-47ED-8E49-E12D271F4960}" destId="{7DF5349F-8D76-4583-B7A8-15BD00AE8C6C}" srcOrd="11"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3E8AF7-84A5-45A1-A660-D8035EF77F86}"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GB"/>
        </a:p>
      </dgm:t>
    </dgm:pt>
    <dgm:pt modelId="{A528F802-73A6-4A91-8CF7-63F6C835B276}">
      <dgm:prSet phldrT="[Text]" custT="1"/>
      <dgm:spPr/>
      <dgm:t>
        <a:bodyPr/>
        <a:lstStyle/>
        <a:p>
          <a:r>
            <a:rPr lang="en-GB" sz="1200" dirty="0">
              <a:solidFill>
                <a:schemeClr val="tx1"/>
              </a:solidFill>
            </a:rPr>
            <a:t>Pre-registration </a:t>
          </a:r>
        </a:p>
      </dgm:t>
    </dgm:pt>
    <dgm:pt modelId="{077AD628-F309-4F9C-8303-D908F450942F}" type="parTrans" cxnId="{393E0197-CA92-4AD5-8C3A-CFAEF0E948B0}">
      <dgm:prSet/>
      <dgm:spPr/>
      <dgm:t>
        <a:bodyPr/>
        <a:lstStyle/>
        <a:p>
          <a:endParaRPr lang="en-GB"/>
        </a:p>
      </dgm:t>
    </dgm:pt>
    <dgm:pt modelId="{0F68F2DD-2510-4DCD-8F27-7EDCF52892FC}" type="sibTrans" cxnId="{393E0197-CA92-4AD5-8C3A-CFAEF0E948B0}">
      <dgm:prSet/>
      <dgm:spPr/>
      <dgm:t>
        <a:bodyPr/>
        <a:lstStyle/>
        <a:p>
          <a:endParaRPr lang="en-GB"/>
        </a:p>
      </dgm:t>
    </dgm:pt>
    <dgm:pt modelId="{21C455E5-ED9B-4D67-9BDA-CB4CBC87FD64}">
      <dgm:prSet phldrT="[Text]" custT="1"/>
      <dgm:spPr/>
      <dgm:t>
        <a:bodyPr/>
        <a:lstStyle/>
        <a:p>
          <a:r>
            <a:rPr lang="en-GB" sz="1100" dirty="0"/>
            <a:t>Pre-print</a:t>
          </a:r>
          <a:endParaRPr lang="en-GB" sz="1000" dirty="0"/>
        </a:p>
      </dgm:t>
    </dgm:pt>
    <dgm:pt modelId="{6B670069-8C8F-4F43-BC23-20A58869F433}" type="parTrans" cxnId="{B51CFF36-85A5-4752-95CB-C24F3D934332}">
      <dgm:prSet/>
      <dgm:spPr/>
      <dgm:t>
        <a:bodyPr/>
        <a:lstStyle/>
        <a:p>
          <a:endParaRPr lang="en-GB"/>
        </a:p>
      </dgm:t>
    </dgm:pt>
    <dgm:pt modelId="{3CF60CDF-E32B-4444-B667-ECBC6DA1B4B2}" type="sibTrans" cxnId="{B51CFF36-85A5-4752-95CB-C24F3D934332}">
      <dgm:prSet/>
      <dgm:spPr/>
      <dgm:t>
        <a:bodyPr/>
        <a:lstStyle/>
        <a:p>
          <a:endParaRPr lang="en-GB"/>
        </a:p>
      </dgm:t>
    </dgm:pt>
    <dgm:pt modelId="{76255CC4-A156-401D-BA81-4F1412247839}">
      <dgm:prSet phldrT="[Text]" custT="1"/>
      <dgm:spPr/>
      <dgm:t>
        <a:bodyPr/>
        <a:lstStyle/>
        <a:p>
          <a:r>
            <a:rPr lang="en-GB" sz="1200" dirty="0"/>
            <a:t>Peer-review</a:t>
          </a:r>
        </a:p>
      </dgm:t>
    </dgm:pt>
    <dgm:pt modelId="{82B7B325-3E38-4FC3-BDEB-4AFE3FE90D14}" type="parTrans" cxnId="{BF1E96CC-D036-4790-B5BD-654988CB18DA}">
      <dgm:prSet/>
      <dgm:spPr/>
      <dgm:t>
        <a:bodyPr/>
        <a:lstStyle/>
        <a:p>
          <a:endParaRPr lang="en-GB"/>
        </a:p>
      </dgm:t>
    </dgm:pt>
    <dgm:pt modelId="{5EF720C3-3D0F-45B8-B472-EEDE7F7D84D4}" type="sibTrans" cxnId="{BF1E96CC-D036-4790-B5BD-654988CB18DA}">
      <dgm:prSet/>
      <dgm:spPr/>
      <dgm:t>
        <a:bodyPr/>
        <a:lstStyle/>
        <a:p>
          <a:endParaRPr lang="en-GB"/>
        </a:p>
      </dgm:t>
    </dgm:pt>
    <dgm:pt modelId="{98370E8D-356D-4565-BED9-882DF9147F32}">
      <dgm:prSet phldrT="[Text]" custT="1"/>
      <dgm:spPr/>
      <dgm:t>
        <a:bodyPr/>
        <a:lstStyle/>
        <a:p>
          <a:r>
            <a:rPr lang="en-GB" sz="1400" dirty="0"/>
            <a:t>Post-print</a:t>
          </a:r>
        </a:p>
      </dgm:t>
    </dgm:pt>
    <dgm:pt modelId="{4FFF511C-D4B3-4838-91FF-5A0D56EEBC93}" type="parTrans" cxnId="{A0ECD941-7F94-4FA2-AD6E-5B3F3E3A7A65}">
      <dgm:prSet/>
      <dgm:spPr/>
      <dgm:t>
        <a:bodyPr/>
        <a:lstStyle/>
        <a:p>
          <a:endParaRPr lang="en-GB"/>
        </a:p>
      </dgm:t>
    </dgm:pt>
    <dgm:pt modelId="{4DC7D969-BBF5-4917-A5AC-CC029354F84D}" type="sibTrans" cxnId="{A0ECD941-7F94-4FA2-AD6E-5B3F3E3A7A65}">
      <dgm:prSet/>
      <dgm:spPr/>
      <dgm:t>
        <a:bodyPr/>
        <a:lstStyle/>
        <a:p>
          <a:endParaRPr lang="en-GB"/>
        </a:p>
      </dgm:t>
    </dgm:pt>
    <dgm:pt modelId="{34E58739-4F94-4430-8295-62229BD4CAA5}">
      <dgm:prSet phldrT="[Text]" custT="1"/>
      <dgm:spPr/>
      <dgm:t>
        <a:bodyPr/>
        <a:lstStyle/>
        <a:p>
          <a:r>
            <a:rPr lang="en-GB" sz="1100" dirty="0"/>
            <a:t>Publication</a:t>
          </a:r>
        </a:p>
      </dgm:t>
    </dgm:pt>
    <dgm:pt modelId="{794E313D-CDA2-440B-9BEB-AC6397D22291}" type="parTrans" cxnId="{33D52977-68F0-4598-A7F5-01073B88D1CE}">
      <dgm:prSet/>
      <dgm:spPr/>
      <dgm:t>
        <a:bodyPr/>
        <a:lstStyle/>
        <a:p>
          <a:endParaRPr lang="en-GB"/>
        </a:p>
      </dgm:t>
    </dgm:pt>
    <dgm:pt modelId="{4AA8C130-D974-43F7-B225-185C202218F7}" type="sibTrans" cxnId="{33D52977-68F0-4598-A7F5-01073B88D1CE}">
      <dgm:prSet/>
      <dgm:spPr/>
      <dgm:t>
        <a:bodyPr/>
        <a:lstStyle/>
        <a:p>
          <a:endParaRPr lang="en-GB"/>
        </a:p>
      </dgm:t>
    </dgm:pt>
    <dgm:pt modelId="{2A07BFA7-EF6A-4D5F-8655-F100FBC96B10}">
      <dgm:prSet phldrT="[Text]" custT="1"/>
      <dgm:spPr/>
      <dgm:t>
        <a:bodyPr/>
        <a:lstStyle/>
        <a:p>
          <a:r>
            <a:rPr lang="en-GB" sz="1100" dirty="0"/>
            <a:t>Public code and data</a:t>
          </a:r>
        </a:p>
      </dgm:t>
    </dgm:pt>
    <dgm:pt modelId="{D2423762-4F1B-42B9-A8A9-261957300B85}" type="parTrans" cxnId="{3E45CB09-7E99-4323-9468-89671B8186CF}">
      <dgm:prSet/>
      <dgm:spPr/>
      <dgm:t>
        <a:bodyPr/>
        <a:lstStyle/>
        <a:p>
          <a:endParaRPr lang="en-GB"/>
        </a:p>
      </dgm:t>
    </dgm:pt>
    <dgm:pt modelId="{94967DCD-E8FD-4BAF-8327-D57C04852ACD}" type="sibTrans" cxnId="{3E45CB09-7E99-4323-9468-89671B8186CF}">
      <dgm:prSet/>
      <dgm:spPr/>
      <dgm:t>
        <a:bodyPr/>
        <a:lstStyle/>
        <a:p>
          <a:endParaRPr lang="en-GB"/>
        </a:p>
      </dgm:t>
    </dgm:pt>
    <dgm:pt modelId="{1EC101B2-3E25-47ED-8E49-E12D271F4960}" type="pres">
      <dgm:prSet presAssocID="{1E3E8AF7-84A5-45A1-A660-D8035EF77F86}" presName="cycle" presStyleCnt="0">
        <dgm:presLayoutVars>
          <dgm:dir/>
          <dgm:resizeHandles val="exact"/>
        </dgm:presLayoutVars>
      </dgm:prSet>
      <dgm:spPr/>
    </dgm:pt>
    <dgm:pt modelId="{E870CB88-2E3D-424F-BED6-965264B09961}" type="pres">
      <dgm:prSet presAssocID="{A528F802-73A6-4A91-8CF7-63F6C835B276}" presName="dummy" presStyleCnt="0"/>
      <dgm:spPr/>
    </dgm:pt>
    <dgm:pt modelId="{9C9536AB-8D6C-4155-9149-EA86F6203837}" type="pres">
      <dgm:prSet presAssocID="{A528F802-73A6-4A91-8CF7-63F6C835B276}" presName="node" presStyleLbl="revTx" presStyleIdx="0" presStyleCnt="6" custScaleX="150540">
        <dgm:presLayoutVars>
          <dgm:bulletEnabled val="1"/>
        </dgm:presLayoutVars>
      </dgm:prSet>
      <dgm:spPr/>
    </dgm:pt>
    <dgm:pt modelId="{73CB810B-C9EB-413C-BB2F-43FFE9CBFBBA}" type="pres">
      <dgm:prSet presAssocID="{0F68F2DD-2510-4DCD-8F27-7EDCF52892FC}" presName="sibTrans" presStyleLbl="node1" presStyleIdx="0" presStyleCnt="6"/>
      <dgm:spPr/>
    </dgm:pt>
    <dgm:pt modelId="{3BE639CE-A25A-4A44-98FA-2A91B6180028}" type="pres">
      <dgm:prSet presAssocID="{21C455E5-ED9B-4D67-9BDA-CB4CBC87FD64}" presName="dummy" presStyleCnt="0"/>
      <dgm:spPr/>
    </dgm:pt>
    <dgm:pt modelId="{6312F164-7BAC-49B4-8A3A-BB11753CB92D}" type="pres">
      <dgm:prSet presAssocID="{21C455E5-ED9B-4D67-9BDA-CB4CBC87FD64}" presName="node" presStyleLbl="revTx" presStyleIdx="1" presStyleCnt="6">
        <dgm:presLayoutVars>
          <dgm:bulletEnabled val="1"/>
        </dgm:presLayoutVars>
      </dgm:prSet>
      <dgm:spPr/>
    </dgm:pt>
    <dgm:pt modelId="{2F56770A-E1CA-43A2-96F0-401FE07E17D1}" type="pres">
      <dgm:prSet presAssocID="{3CF60CDF-E32B-4444-B667-ECBC6DA1B4B2}" presName="sibTrans" presStyleLbl="node1" presStyleIdx="1" presStyleCnt="6" custLinFactNeighborX="-466" custLinFactNeighborY="112"/>
      <dgm:spPr/>
    </dgm:pt>
    <dgm:pt modelId="{C9BA9A38-8DEC-4BDE-906C-C71FCC1AA11C}" type="pres">
      <dgm:prSet presAssocID="{76255CC4-A156-401D-BA81-4F1412247839}" presName="dummy" presStyleCnt="0"/>
      <dgm:spPr/>
    </dgm:pt>
    <dgm:pt modelId="{355E224E-DBA7-4FC0-B460-CC61B42712E5}" type="pres">
      <dgm:prSet presAssocID="{76255CC4-A156-401D-BA81-4F1412247839}" presName="node" presStyleLbl="revTx" presStyleIdx="2" presStyleCnt="6">
        <dgm:presLayoutVars>
          <dgm:bulletEnabled val="1"/>
        </dgm:presLayoutVars>
      </dgm:prSet>
      <dgm:spPr/>
    </dgm:pt>
    <dgm:pt modelId="{F8E5FABB-3629-4937-A269-074F2A282C0A}" type="pres">
      <dgm:prSet presAssocID="{5EF720C3-3D0F-45B8-B472-EEDE7F7D84D4}" presName="sibTrans" presStyleLbl="node1" presStyleIdx="2" presStyleCnt="6"/>
      <dgm:spPr/>
    </dgm:pt>
    <dgm:pt modelId="{6E65E4A5-9004-4CBB-AA12-8002468C21B1}" type="pres">
      <dgm:prSet presAssocID="{34E58739-4F94-4430-8295-62229BD4CAA5}" presName="dummy" presStyleCnt="0"/>
      <dgm:spPr/>
    </dgm:pt>
    <dgm:pt modelId="{7B42D27C-AFB5-445D-8B30-F784AC013FAA}" type="pres">
      <dgm:prSet presAssocID="{34E58739-4F94-4430-8295-62229BD4CAA5}" presName="node" presStyleLbl="revTx" presStyleIdx="3" presStyleCnt="6" custScaleX="174474">
        <dgm:presLayoutVars>
          <dgm:bulletEnabled val="1"/>
        </dgm:presLayoutVars>
      </dgm:prSet>
      <dgm:spPr/>
    </dgm:pt>
    <dgm:pt modelId="{3CA5C267-0146-469C-B2B0-DA8BF020E73F}" type="pres">
      <dgm:prSet presAssocID="{4AA8C130-D974-43F7-B225-185C202218F7}" presName="sibTrans" presStyleLbl="node1" presStyleIdx="3" presStyleCnt="6"/>
      <dgm:spPr/>
    </dgm:pt>
    <dgm:pt modelId="{7B3FCB04-ABA3-46C5-844E-98E974DF0CDD}" type="pres">
      <dgm:prSet presAssocID="{2A07BFA7-EF6A-4D5F-8655-F100FBC96B10}" presName="dummy" presStyleCnt="0"/>
      <dgm:spPr/>
    </dgm:pt>
    <dgm:pt modelId="{F64E63A5-B54E-448E-8B64-F838C5C519BF}" type="pres">
      <dgm:prSet presAssocID="{2A07BFA7-EF6A-4D5F-8655-F100FBC96B10}" presName="node" presStyleLbl="revTx" presStyleIdx="4" presStyleCnt="6" custScaleX="135584">
        <dgm:presLayoutVars>
          <dgm:bulletEnabled val="1"/>
        </dgm:presLayoutVars>
      </dgm:prSet>
      <dgm:spPr/>
    </dgm:pt>
    <dgm:pt modelId="{DCE2490D-9335-4C13-8576-89888E984130}" type="pres">
      <dgm:prSet presAssocID="{94967DCD-E8FD-4BAF-8327-D57C04852ACD}" presName="sibTrans" presStyleLbl="node1" presStyleIdx="4" presStyleCnt="6"/>
      <dgm:spPr/>
    </dgm:pt>
    <dgm:pt modelId="{A26BE467-F861-490A-9FD2-7531E5C1E818}" type="pres">
      <dgm:prSet presAssocID="{98370E8D-356D-4565-BED9-882DF9147F32}" presName="dummy" presStyleCnt="0"/>
      <dgm:spPr/>
    </dgm:pt>
    <dgm:pt modelId="{A25F415C-6EC2-43A1-825E-C225B65A89C8}" type="pres">
      <dgm:prSet presAssocID="{98370E8D-356D-4565-BED9-882DF9147F32}" presName="node" presStyleLbl="revTx" presStyleIdx="5" presStyleCnt="6">
        <dgm:presLayoutVars>
          <dgm:bulletEnabled val="1"/>
        </dgm:presLayoutVars>
      </dgm:prSet>
      <dgm:spPr/>
    </dgm:pt>
    <dgm:pt modelId="{7DF5349F-8D76-4583-B7A8-15BD00AE8C6C}" type="pres">
      <dgm:prSet presAssocID="{4DC7D969-BBF5-4917-A5AC-CC029354F84D}" presName="sibTrans" presStyleLbl="node1" presStyleIdx="5" presStyleCnt="6"/>
      <dgm:spPr/>
    </dgm:pt>
  </dgm:ptLst>
  <dgm:cxnLst>
    <dgm:cxn modelId="{3E45CB09-7E99-4323-9468-89671B8186CF}" srcId="{1E3E8AF7-84A5-45A1-A660-D8035EF77F86}" destId="{2A07BFA7-EF6A-4D5F-8655-F100FBC96B10}" srcOrd="4" destOrd="0" parTransId="{D2423762-4F1B-42B9-A8A9-261957300B85}" sibTransId="{94967DCD-E8FD-4BAF-8327-D57C04852ACD}"/>
    <dgm:cxn modelId="{E8F7A10E-7281-468D-95B1-0369789190C5}" type="presOf" srcId="{4AA8C130-D974-43F7-B225-185C202218F7}" destId="{3CA5C267-0146-469C-B2B0-DA8BF020E73F}" srcOrd="0" destOrd="0" presId="urn:microsoft.com/office/officeart/2005/8/layout/cycle1"/>
    <dgm:cxn modelId="{30791216-C52E-4FB7-A67A-A099DE361B6B}" type="presOf" srcId="{0F68F2DD-2510-4DCD-8F27-7EDCF52892FC}" destId="{73CB810B-C9EB-413C-BB2F-43FFE9CBFBBA}" srcOrd="0" destOrd="0" presId="urn:microsoft.com/office/officeart/2005/8/layout/cycle1"/>
    <dgm:cxn modelId="{2E6A9217-1DE4-45B3-B86F-A0C919A36391}" type="presOf" srcId="{34E58739-4F94-4430-8295-62229BD4CAA5}" destId="{7B42D27C-AFB5-445D-8B30-F784AC013FAA}" srcOrd="0" destOrd="0" presId="urn:microsoft.com/office/officeart/2005/8/layout/cycle1"/>
    <dgm:cxn modelId="{DFCAFC24-5555-49B7-A590-A02609DD013A}" type="presOf" srcId="{94967DCD-E8FD-4BAF-8327-D57C04852ACD}" destId="{DCE2490D-9335-4C13-8576-89888E984130}" srcOrd="0" destOrd="0" presId="urn:microsoft.com/office/officeart/2005/8/layout/cycle1"/>
    <dgm:cxn modelId="{93297A2F-638B-48AE-9949-7ACC5EC69B34}" type="presOf" srcId="{5EF720C3-3D0F-45B8-B472-EEDE7F7D84D4}" destId="{F8E5FABB-3629-4937-A269-074F2A282C0A}" srcOrd="0" destOrd="0" presId="urn:microsoft.com/office/officeart/2005/8/layout/cycle1"/>
    <dgm:cxn modelId="{B51CFF36-85A5-4752-95CB-C24F3D934332}" srcId="{1E3E8AF7-84A5-45A1-A660-D8035EF77F86}" destId="{21C455E5-ED9B-4D67-9BDA-CB4CBC87FD64}" srcOrd="1" destOrd="0" parTransId="{6B670069-8C8F-4F43-BC23-20A58869F433}" sibTransId="{3CF60CDF-E32B-4444-B667-ECBC6DA1B4B2}"/>
    <dgm:cxn modelId="{91F81138-6C6B-4C6F-9484-132F723F7CC6}" type="presOf" srcId="{3CF60CDF-E32B-4444-B667-ECBC6DA1B4B2}" destId="{2F56770A-E1CA-43A2-96F0-401FE07E17D1}" srcOrd="0" destOrd="0" presId="urn:microsoft.com/office/officeart/2005/8/layout/cycle1"/>
    <dgm:cxn modelId="{A0ECD941-7F94-4FA2-AD6E-5B3F3E3A7A65}" srcId="{1E3E8AF7-84A5-45A1-A660-D8035EF77F86}" destId="{98370E8D-356D-4565-BED9-882DF9147F32}" srcOrd="5" destOrd="0" parTransId="{4FFF511C-D4B3-4838-91FF-5A0D56EEBC93}" sibTransId="{4DC7D969-BBF5-4917-A5AC-CC029354F84D}"/>
    <dgm:cxn modelId="{BDD35F49-A85B-4018-825A-D77832125FA9}" type="presOf" srcId="{21C455E5-ED9B-4D67-9BDA-CB4CBC87FD64}" destId="{6312F164-7BAC-49B4-8A3A-BB11753CB92D}" srcOrd="0" destOrd="0" presId="urn:microsoft.com/office/officeart/2005/8/layout/cycle1"/>
    <dgm:cxn modelId="{A8B53650-8C6C-4D21-8532-E7E816450828}" type="presOf" srcId="{98370E8D-356D-4565-BED9-882DF9147F32}" destId="{A25F415C-6EC2-43A1-825E-C225B65A89C8}" srcOrd="0" destOrd="0" presId="urn:microsoft.com/office/officeart/2005/8/layout/cycle1"/>
    <dgm:cxn modelId="{BE4A9E70-252D-41C6-884F-C8D7D0EB4BE5}" type="presOf" srcId="{76255CC4-A156-401D-BA81-4F1412247839}" destId="{355E224E-DBA7-4FC0-B460-CC61B42712E5}" srcOrd="0" destOrd="0" presId="urn:microsoft.com/office/officeart/2005/8/layout/cycle1"/>
    <dgm:cxn modelId="{33D52977-68F0-4598-A7F5-01073B88D1CE}" srcId="{1E3E8AF7-84A5-45A1-A660-D8035EF77F86}" destId="{34E58739-4F94-4430-8295-62229BD4CAA5}" srcOrd="3" destOrd="0" parTransId="{794E313D-CDA2-440B-9BEB-AC6397D22291}" sibTransId="{4AA8C130-D974-43F7-B225-185C202218F7}"/>
    <dgm:cxn modelId="{393E0197-CA92-4AD5-8C3A-CFAEF0E948B0}" srcId="{1E3E8AF7-84A5-45A1-A660-D8035EF77F86}" destId="{A528F802-73A6-4A91-8CF7-63F6C835B276}" srcOrd="0" destOrd="0" parTransId="{077AD628-F309-4F9C-8303-D908F450942F}" sibTransId="{0F68F2DD-2510-4DCD-8F27-7EDCF52892FC}"/>
    <dgm:cxn modelId="{BA5648C2-8981-40F5-86C4-0770B1F5B544}" type="presOf" srcId="{1E3E8AF7-84A5-45A1-A660-D8035EF77F86}" destId="{1EC101B2-3E25-47ED-8E49-E12D271F4960}" srcOrd="0" destOrd="0" presId="urn:microsoft.com/office/officeart/2005/8/layout/cycle1"/>
    <dgm:cxn modelId="{BF1E96CC-D036-4790-B5BD-654988CB18DA}" srcId="{1E3E8AF7-84A5-45A1-A660-D8035EF77F86}" destId="{76255CC4-A156-401D-BA81-4F1412247839}" srcOrd="2" destOrd="0" parTransId="{82B7B325-3E38-4FC3-BDEB-4AFE3FE90D14}" sibTransId="{5EF720C3-3D0F-45B8-B472-EEDE7F7D84D4}"/>
    <dgm:cxn modelId="{88F2B2D4-9ADD-4618-9088-995F692705E4}" type="presOf" srcId="{A528F802-73A6-4A91-8CF7-63F6C835B276}" destId="{9C9536AB-8D6C-4155-9149-EA86F6203837}" srcOrd="0" destOrd="0" presId="urn:microsoft.com/office/officeart/2005/8/layout/cycle1"/>
    <dgm:cxn modelId="{B29F8EE0-73BD-43F4-A6DF-375496D657FE}" type="presOf" srcId="{2A07BFA7-EF6A-4D5F-8655-F100FBC96B10}" destId="{F64E63A5-B54E-448E-8B64-F838C5C519BF}" srcOrd="0" destOrd="0" presId="urn:microsoft.com/office/officeart/2005/8/layout/cycle1"/>
    <dgm:cxn modelId="{272475FC-8E76-431C-A159-586F349FB4FF}" type="presOf" srcId="{4DC7D969-BBF5-4917-A5AC-CC029354F84D}" destId="{7DF5349F-8D76-4583-B7A8-15BD00AE8C6C}" srcOrd="0" destOrd="0" presId="urn:microsoft.com/office/officeart/2005/8/layout/cycle1"/>
    <dgm:cxn modelId="{AA45A3FC-3382-40D2-BCF9-FB38762C2E7F}" type="presParOf" srcId="{1EC101B2-3E25-47ED-8E49-E12D271F4960}" destId="{E870CB88-2E3D-424F-BED6-965264B09961}" srcOrd="0" destOrd="0" presId="urn:microsoft.com/office/officeart/2005/8/layout/cycle1"/>
    <dgm:cxn modelId="{CC0CBC39-73B6-41AE-A991-C518A0F2CC45}" type="presParOf" srcId="{1EC101B2-3E25-47ED-8E49-E12D271F4960}" destId="{9C9536AB-8D6C-4155-9149-EA86F6203837}" srcOrd="1" destOrd="0" presId="urn:microsoft.com/office/officeart/2005/8/layout/cycle1"/>
    <dgm:cxn modelId="{E0B76F99-BC5C-4FEA-8E0D-A12A5371051A}" type="presParOf" srcId="{1EC101B2-3E25-47ED-8E49-E12D271F4960}" destId="{73CB810B-C9EB-413C-BB2F-43FFE9CBFBBA}" srcOrd="2" destOrd="0" presId="urn:microsoft.com/office/officeart/2005/8/layout/cycle1"/>
    <dgm:cxn modelId="{9C5CCA33-26AC-4FA2-9D78-CDA73EAFE229}" type="presParOf" srcId="{1EC101B2-3E25-47ED-8E49-E12D271F4960}" destId="{3BE639CE-A25A-4A44-98FA-2A91B6180028}" srcOrd="3" destOrd="0" presId="urn:microsoft.com/office/officeart/2005/8/layout/cycle1"/>
    <dgm:cxn modelId="{A6FF4535-A24D-4675-BE05-7D9972A7DB7D}" type="presParOf" srcId="{1EC101B2-3E25-47ED-8E49-E12D271F4960}" destId="{6312F164-7BAC-49B4-8A3A-BB11753CB92D}" srcOrd="4" destOrd="0" presId="urn:microsoft.com/office/officeart/2005/8/layout/cycle1"/>
    <dgm:cxn modelId="{A524B1EC-56A6-435B-8B28-B24336887A9F}" type="presParOf" srcId="{1EC101B2-3E25-47ED-8E49-E12D271F4960}" destId="{2F56770A-E1CA-43A2-96F0-401FE07E17D1}" srcOrd="5" destOrd="0" presId="urn:microsoft.com/office/officeart/2005/8/layout/cycle1"/>
    <dgm:cxn modelId="{35243F03-1124-4E6A-A873-0AC46BB65D6E}" type="presParOf" srcId="{1EC101B2-3E25-47ED-8E49-E12D271F4960}" destId="{C9BA9A38-8DEC-4BDE-906C-C71FCC1AA11C}" srcOrd="6" destOrd="0" presId="urn:microsoft.com/office/officeart/2005/8/layout/cycle1"/>
    <dgm:cxn modelId="{22843A78-1DD0-42DC-B8D8-B42EE725157B}" type="presParOf" srcId="{1EC101B2-3E25-47ED-8E49-E12D271F4960}" destId="{355E224E-DBA7-4FC0-B460-CC61B42712E5}" srcOrd="7" destOrd="0" presId="urn:microsoft.com/office/officeart/2005/8/layout/cycle1"/>
    <dgm:cxn modelId="{6329F1F0-2E72-4FFE-8339-80F1E8435E04}" type="presParOf" srcId="{1EC101B2-3E25-47ED-8E49-E12D271F4960}" destId="{F8E5FABB-3629-4937-A269-074F2A282C0A}" srcOrd="8" destOrd="0" presId="urn:microsoft.com/office/officeart/2005/8/layout/cycle1"/>
    <dgm:cxn modelId="{D9719A07-44C0-400F-897A-A8718719BB45}" type="presParOf" srcId="{1EC101B2-3E25-47ED-8E49-E12D271F4960}" destId="{6E65E4A5-9004-4CBB-AA12-8002468C21B1}" srcOrd="9" destOrd="0" presId="urn:microsoft.com/office/officeart/2005/8/layout/cycle1"/>
    <dgm:cxn modelId="{34DB9099-D8BF-4EF0-A70F-C2492777AEBB}" type="presParOf" srcId="{1EC101B2-3E25-47ED-8E49-E12D271F4960}" destId="{7B42D27C-AFB5-445D-8B30-F784AC013FAA}" srcOrd="10" destOrd="0" presId="urn:microsoft.com/office/officeart/2005/8/layout/cycle1"/>
    <dgm:cxn modelId="{8A093571-8EE5-4B66-8ADD-7650FD88D8B9}" type="presParOf" srcId="{1EC101B2-3E25-47ED-8E49-E12D271F4960}" destId="{3CA5C267-0146-469C-B2B0-DA8BF020E73F}" srcOrd="11" destOrd="0" presId="urn:microsoft.com/office/officeart/2005/8/layout/cycle1"/>
    <dgm:cxn modelId="{3F0C4597-5007-49F6-BBC9-6DE0479114E8}" type="presParOf" srcId="{1EC101B2-3E25-47ED-8E49-E12D271F4960}" destId="{7B3FCB04-ABA3-46C5-844E-98E974DF0CDD}" srcOrd="12" destOrd="0" presId="urn:microsoft.com/office/officeart/2005/8/layout/cycle1"/>
    <dgm:cxn modelId="{053DDA43-F84E-46E1-ADA5-497F72B45610}" type="presParOf" srcId="{1EC101B2-3E25-47ED-8E49-E12D271F4960}" destId="{F64E63A5-B54E-448E-8B64-F838C5C519BF}" srcOrd="13" destOrd="0" presId="urn:microsoft.com/office/officeart/2005/8/layout/cycle1"/>
    <dgm:cxn modelId="{EDE6BDE4-D8DB-4477-8B18-AD86C5AC4833}" type="presParOf" srcId="{1EC101B2-3E25-47ED-8E49-E12D271F4960}" destId="{DCE2490D-9335-4C13-8576-89888E984130}" srcOrd="14" destOrd="0" presId="urn:microsoft.com/office/officeart/2005/8/layout/cycle1"/>
    <dgm:cxn modelId="{A5B4D1EC-051D-4663-A6C1-84AD650E35BC}" type="presParOf" srcId="{1EC101B2-3E25-47ED-8E49-E12D271F4960}" destId="{A26BE467-F861-490A-9FD2-7531E5C1E818}" srcOrd="15" destOrd="0" presId="urn:microsoft.com/office/officeart/2005/8/layout/cycle1"/>
    <dgm:cxn modelId="{3E22EB15-9C7B-45C7-B355-278CB8FD3816}" type="presParOf" srcId="{1EC101B2-3E25-47ED-8E49-E12D271F4960}" destId="{A25F415C-6EC2-43A1-825E-C225B65A89C8}" srcOrd="16" destOrd="0" presId="urn:microsoft.com/office/officeart/2005/8/layout/cycle1"/>
    <dgm:cxn modelId="{EA28734C-1FF7-4F19-8D2B-E164A1900D2E}" type="presParOf" srcId="{1EC101B2-3E25-47ED-8E49-E12D271F4960}" destId="{7DF5349F-8D76-4583-B7A8-15BD00AE8C6C}" srcOrd="17" destOrd="0" presId="urn:microsoft.com/office/officeart/2005/8/layout/cycle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9536AB-8D6C-4155-9149-EA86F6203837}">
      <dsp:nvSpPr>
        <dsp:cNvPr id="0" name=""/>
        <dsp:cNvSpPr/>
      </dsp:nvSpPr>
      <dsp:spPr>
        <a:xfrm>
          <a:off x="2163339" y="63002"/>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Peer review</a:t>
          </a:r>
        </a:p>
      </dsp:txBody>
      <dsp:txXfrm>
        <a:off x="2163339" y="63002"/>
        <a:ext cx="1004852" cy="1004852"/>
      </dsp:txXfrm>
    </dsp:sp>
    <dsp:sp modelId="{73CB810B-C9EB-413C-BB2F-43FFE9CBFBBA}">
      <dsp:nvSpPr>
        <dsp:cNvPr id="0" name=""/>
        <dsp:cNvSpPr/>
      </dsp:nvSpPr>
      <dsp:spPr>
        <a:xfrm>
          <a:off x="391267" y="-667"/>
          <a:ext cx="2840595" cy="2840595"/>
        </a:xfrm>
        <a:prstGeom prst="circularArrow">
          <a:avLst>
            <a:gd name="adj1" fmla="val 6898"/>
            <a:gd name="adj2" fmla="val 465035"/>
            <a:gd name="adj3" fmla="val 550749"/>
            <a:gd name="adj4" fmla="val 205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12F164-7BAC-49B4-8A3A-BB11753CB92D}">
      <dsp:nvSpPr>
        <dsp:cNvPr id="0" name=""/>
        <dsp:cNvSpPr/>
      </dsp:nvSpPr>
      <dsp:spPr>
        <a:xfrm>
          <a:off x="2163339" y="1771404"/>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publication</a:t>
          </a:r>
        </a:p>
      </dsp:txBody>
      <dsp:txXfrm>
        <a:off x="2163339" y="1771404"/>
        <a:ext cx="1004852" cy="1004852"/>
      </dsp:txXfrm>
    </dsp:sp>
    <dsp:sp modelId="{2F56770A-E1CA-43A2-96F0-401FE07E17D1}">
      <dsp:nvSpPr>
        <dsp:cNvPr id="0" name=""/>
        <dsp:cNvSpPr/>
      </dsp:nvSpPr>
      <dsp:spPr>
        <a:xfrm>
          <a:off x="378030" y="2513"/>
          <a:ext cx="2840595" cy="2840595"/>
        </a:xfrm>
        <a:prstGeom prst="circularArrow">
          <a:avLst>
            <a:gd name="adj1" fmla="val 6898"/>
            <a:gd name="adj2" fmla="val 465035"/>
            <a:gd name="adj3" fmla="val 5950749"/>
            <a:gd name="adj4" fmla="val 43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5E224E-DBA7-4FC0-B460-CC61B42712E5}">
      <dsp:nvSpPr>
        <dsp:cNvPr id="0" name=""/>
        <dsp:cNvSpPr/>
      </dsp:nvSpPr>
      <dsp:spPr>
        <a:xfrm>
          <a:off x="454937" y="1771404"/>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Post-print</a:t>
          </a:r>
        </a:p>
      </dsp:txBody>
      <dsp:txXfrm>
        <a:off x="454937" y="1771404"/>
        <a:ext cx="1004852" cy="1004852"/>
      </dsp:txXfrm>
    </dsp:sp>
    <dsp:sp modelId="{F8E5FABB-3629-4937-A269-074F2A282C0A}">
      <dsp:nvSpPr>
        <dsp:cNvPr id="0" name=""/>
        <dsp:cNvSpPr/>
      </dsp:nvSpPr>
      <dsp:spPr>
        <a:xfrm>
          <a:off x="391267" y="-667"/>
          <a:ext cx="2840595" cy="2840595"/>
        </a:xfrm>
        <a:prstGeom prst="circularArrow">
          <a:avLst>
            <a:gd name="adj1" fmla="val 6898"/>
            <a:gd name="adj2" fmla="val 465035"/>
            <a:gd name="adj3" fmla="val 11350749"/>
            <a:gd name="adj4" fmla="val 97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5F415C-6EC2-43A1-825E-C225B65A89C8}">
      <dsp:nvSpPr>
        <dsp:cNvPr id="0" name=""/>
        <dsp:cNvSpPr/>
      </dsp:nvSpPr>
      <dsp:spPr>
        <a:xfrm>
          <a:off x="454937" y="63002"/>
          <a:ext cx="1004852" cy="10048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Private code &amp; data</a:t>
          </a:r>
        </a:p>
      </dsp:txBody>
      <dsp:txXfrm>
        <a:off x="454937" y="63002"/>
        <a:ext cx="1004852" cy="1004852"/>
      </dsp:txXfrm>
    </dsp:sp>
    <dsp:sp modelId="{7DF5349F-8D76-4583-B7A8-15BD00AE8C6C}">
      <dsp:nvSpPr>
        <dsp:cNvPr id="0" name=""/>
        <dsp:cNvSpPr/>
      </dsp:nvSpPr>
      <dsp:spPr>
        <a:xfrm>
          <a:off x="391267" y="-667"/>
          <a:ext cx="2840595" cy="2840595"/>
        </a:xfrm>
        <a:prstGeom prst="circularArrow">
          <a:avLst>
            <a:gd name="adj1" fmla="val 6898"/>
            <a:gd name="adj2" fmla="val 465035"/>
            <a:gd name="adj3" fmla="val 16750749"/>
            <a:gd name="adj4" fmla="val 15184216"/>
            <a:gd name="adj5" fmla="val 8048"/>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9536AB-8D6C-4155-9149-EA86F6203837}">
      <dsp:nvSpPr>
        <dsp:cNvPr id="0" name=""/>
        <dsp:cNvSpPr/>
      </dsp:nvSpPr>
      <dsp:spPr>
        <a:xfrm>
          <a:off x="2195471" y="6273"/>
          <a:ext cx="846243"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dirty="0">
              <a:solidFill>
                <a:schemeClr val="tx1"/>
              </a:solidFill>
            </a:rPr>
            <a:t>Pre-registration </a:t>
          </a:r>
        </a:p>
      </dsp:txBody>
      <dsp:txXfrm>
        <a:off x="2195471" y="6273"/>
        <a:ext cx="846243" cy="562138"/>
      </dsp:txXfrm>
    </dsp:sp>
    <dsp:sp modelId="{73CB810B-C9EB-413C-BB2F-43FFE9CBFBBA}">
      <dsp:nvSpPr>
        <dsp:cNvPr id="0" name=""/>
        <dsp:cNvSpPr/>
      </dsp:nvSpPr>
      <dsp:spPr>
        <a:xfrm>
          <a:off x="618335" y="541"/>
          <a:ext cx="2746178" cy="2746178"/>
        </a:xfrm>
        <a:prstGeom prst="circularArrow">
          <a:avLst>
            <a:gd name="adj1" fmla="val 3992"/>
            <a:gd name="adj2" fmla="val 250410"/>
            <a:gd name="adj3" fmla="val 20572670"/>
            <a:gd name="adj4" fmla="val 19203768"/>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12F164-7BAC-49B4-8A3A-BB11753CB92D}">
      <dsp:nvSpPr>
        <dsp:cNvPr id="0" name=""/>
        <dsp:cNvSpPr/>
      </dsp:nvSpPr>
      <dsp:spPr>
        <a:xfrm>
          <a:off x="2964692" y="1092561"/>
          <a:ext cx="562138"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t>Pre-print</a:t>
          </a:r>
          <a:endParaRPr lang="en-GB" sz="1000" kern="1200" dirty="0"/>
        </a:p>
      </dsp:txBody>
      <dsp:txXfrm>
        <a:off x="2964692" y="1092561"/>
        <a:ext cx="562138" cy="562138"/>
      </dsp:txXfrm>
    </dsp:sp>
    <dsp:sp modelId="{2F56770A-E1CA-43A2-96F0-401FE07E17D1}">
      <dsp:nvSpPr>
        <dsp:cNvPr id="0" name=""/>
        <dsp:cNvSpPr/>
      </dsp:nvSpPr>
      <dsp:spPr>
        <a:xfrm>
          <a:off x="605537" y="3616"/>
          <a:ext cx="2746178" cy="2746178"/>
        </a:xfrm>
        <a:prstGeom prst="circularArrow">
          <a:avLst>
            <a:gd name="adj1" fmla="val 3992"/>
            <a:gd name="adj2" fmla="val 250410"/>
            <a:gd name="adj3" fmla="val 2366058"/>
            <a:gd name="adj4" fmla="val 776920"/>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5E224E-DBA7-4FC0-B460-CC61B42712E5}">
      <dsp:nvSpPr>
        <dsp:cNvPr id="0" name=""/>
        <dsp:cNvSpPr/>
      </dsp:nvSpPr>
      <dsp:spPr>
        <a:xfrm>
          <a:off x="2337523" y="2178849"/>
          <a:ext cx="562138"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dirty="0"/>
            <a:t>Peer-review</a:t>
          </a:r>
        </a:p>
      </dsp:txBody>
      <dsp:txXfrm>
        <a:off x="2337523" y="2178849"/>
        <a:ext cx="562138" cy="562138"/>
      </dsp:txXfrm>
    </dsp:sp>
    <dsp:sp modelId="{F8E5FABB-3629-4937-A269-074F2A282C0A}">
      <dsp:nvSpPr>
        <dsp:cNvPr id="0" name=""/>
        <dsp:cNvSpPr/>
      </dsp:nvSpPr>
      <dsp:spPr>
        <a:xfrm>
          <a:off x="618335" y="541"/>
          <a:ext cx="2746178" cy="2746178"/>
        </a:xfrm>
        <a:prstGeom prst="circularArrow">
          <a:avLst>
            <a:gd name="adj1" fmla="val 3992"/>
            <a:gd name="adj2" fmla="val 250410"/>
            <a:gd name="adj3" fmla="val 5525196"/>
            <a:gd name="adj4" fmla="val 4438982"/>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B42D27C-AFB5-445D-8B30-F784AC013FAA}">
      <dsp:nvSpPr>
        <dsp:cNvPr id="0" name=""/>
        <dsp:cNvSpPr/>
      </dsp:nvSpPr>
      <dsp:spPr>
        <a:xfrm>
          <a:off x="873862" y="2178849"/>
          <a:ext cx="980785"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t>Publication</a:t>
          </a:r>
        </a:p>
      </dsp:txBody>
      <dsp:txXfrm>
        <a:off x="873862" y="2178849"/>
        <a:ext cx="980785" cy="562138"/>
      </dsp:txXfrm>
    </dsp:sp>
    <dsp:sp modelId="{3CA5C267-0146-469C-B2B0-DA8BF020E73F}">
      <dsp:nvSpPr>
        <dsp:cNvPr id="0" name=""/>
        <dsp:cNvSpPr/>
      </dsp:nvSpPr>
      <dsp:spPr>
        <a:xfrm>
          <a:off x="618335" y="541"/>
          <a:ext cx="2746178" cy="2746178"/>
        </a:xfrm>
        <a:prstGeom prst="circularArrow">
          <a:avLst>
            <a:gd name="adj1" fmla="val 3992"/>
            <a:gd name="adj2" fmla="val 250410"/>
            <a:gd name="adj3" fmla="val 9772670"/>
            <a:gd name="adj4" fmla="val 8403768"/>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64E63A5-B54E-448E-8B64-F838C5C519BF}">
      <dsp:nvSpPr>
        <dsp:cNvPr id="0" name=""/>
        <dsp:cNvSpPr/>
      </dsp:nvSpPr>
      <dsp:spPr>
        <a:xfrm>
          <a:off x="356001" y="1092561"/>
          <a:ext cx="762170"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t>Public code and data</a:t>
          </a:r>
        </a:p>
      </dsp:txBody>
      <dsp:txXfrm>
        <a:off x="356001" y="1092561"/>
        <a:ext cx="762170" cy="562138"/>
      </dsp:txXfrm>
    </dsp:sp>
    <dsp:sp modelId="{DCE2490D-9335-4C13-8576-89888E984130}">
      <dsp:nvSpPr>
        <dsp:cNvPr id="0" name=""/>
        <dsp:cNvSpPr/>
      </dsp:nvSpPr>
      <dsp:spPr>
        <a:xfrm>
          <a:off x="618335" y="541"/>
          <a:ext cx="2746178" cy="2746178"/>
        </a:xfrm>
        <a:prstGeom prst="circularArrow">
          <a:avLst>
            <a:gd name="adj1" fmla="val 3992"/>
            <a:gd name="adj2" fmla="val 250410"/>
            <a:gd name="adj3" fmla="val 13166058"/>
            <a:gd name="adj4" fmla="val 11576920"/>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5F415C-6EC2-43A1-825E-C225B65A89C8}">
      <dsp:nvSpPr>
        <dsp:cNvPr id="0" name=""/>
        <dsp:cNvSpPr/>
      </dsp:nvSpPr>
      <dsp:spPr>
        <a:xfrm>
          <a:off x="1083186" y="6273"/>
          <a:ext cx="562138" cy="5621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GB" sz="1400" kern="1200" dirty="0"/>
            <a:t>Post-print</a:t>
          </a:r>
        </a:p>
      </dsp:txBody>
      <dsp:txXfrm>
        <a:off x="1083186" y="6273"/>
        <a:ext cx="562138" cy="562138"/>
      </dsp:txXfrm>
    </dsp:sp>
    <dsp:sp modelId="{7DF5349F-8D76-4583-B7A8-15BD00AE8C6C}">
      <dsp:nvSpPr>
        <dsp:cNvPr id="0" name=""/>
        <dsp:cNvSpPr/>
      </dsp:nvSpPr>
      <dsp:spPr>
        <a:xfrm>
          <a:off x="618335" y="541"/>
          <a:ext cx="2746178" cy="2746178"/>
        </a:xfrm>
        <a:prstGeom prst="circularArrow">
          <a:avLst>
            <a:gd name="adj1" fmla="val 3992"/>
            <a:gd name="adj2" fmla="val 250410"/>
            <a:gd name="adj3" fmla="val 16511315"/>
            <a:gd name="adj4" fmla="val 15238982"/>
            <a:gd name="adj5" fmla="val 4657"/>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tiff>
</file>

<file path=ppt/media/image13.jpeg>
</file>

<file path=ppt/media/image14.jpeg>
</file>

<file path=ppt/media/image15.png>
</file>

<file path=ppt/media/image16.svg>
</file>

<file path=ppt/media/image17.gif>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jpeg>
</file>

<file path=ppt/media/image4.jpeg>
</file>

<file path=ppt/media/image5.jpeg>
</file>

<file path=ppt/media/image6.jpeg>
</file>

<file path=ppt/media/image7.jpeg>
</file>

<file path=ppt/media/image8.tiff>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D7CF-5F4D-5148-AB1A-A05EF0B57D46}" type="datetimeFigureOut">
              <a:rPr lang="en-US" smtClean="0"/>
              <a:t>5/12/2025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72C7E9-CA6E-C945-826B-68C1FAB00F44}" type="slidenum">
              <a:rPr lang="en-US" smtClean="0"/>
              <a:t>‹#›</a:t>
            </a:fld>
            <a:endParaRPr lang="en-US" dirty="0"/>
          </a:p>
        </p:txBody>
      </p:sp>
    </p:spTree>
    <p:extLst>
      <p:ext uri="{BB962C8B-B14F-4D97-AF65-F5344CB8AC3E}">
        <p14:creationId xmlns:p14="http://schemas.microsoft.com/office/powerpoint/2010/main" val="17792297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Short intro on the importance of open and reproducible science - organization of the workshop </a:t>
            </a:r>
          </a:p>
          <a:p>
            <a:endParaRPr lang="en-GB" dirty="0"/>
          </a:p>
          <a:p>
            <a:r>
              <a:rPr lang="en-GB" dirty="0"/>
              <a:t>We are going to mention levels … as a way to cater for people at different stages / who have different needs. Level's 2-3 go beyond what we can cover here. You could attempt exercises  at this level if you have time left, but the idea is that Level 1 provides you with a basic and perfectly serviceable understanding of the topic for our purpose. </a:t>
            </a:r>
          </a:p>
          <a:p>
            <a:endParaRPr lang="en-GB" dirty="0"/>
          </a:p>
          <a:p>
            <a:r>
              <a:rPr lang="en-GB" dirty="0"/>
              <a:t>Introducing the RStudio interface (20') </a:t>
            </a:r>
          </a:p>
          <a:p>
            <a:r>
              <a:rPr lang="en-GB" dirty="0"/>
              <a:t>&lt;!-- TBD: could produce a video and live-code; can show </a:t>
            </a:r>
            <a:r>
              <a:rPr lang="en-GB" dirty="0" err="1"/>
              <a:t>setwd</a:t>
            </a:r>
            <a:r>
              <a:rPr lang="en-GB" dirty="0"/>
              <a:t>() tips with ".." and ".", at times opening a file does not set up the working directory correctly, </a:t>
            </a:r>
          </a:p>
          <a:p>
            <a:r>
              <a:rPr lang="en-GB" dirty="0"/>
              <a:t>can do </a:t>
            </a:r>
            <a:r>
              <a:rPr lang="en-GB" dirty="0" err="1"/>
              <a:t>getwd</a:t>
            </a:r>
            <a:r>
              <a:rPr lang="en-GB" dirty="0"/>
              <a:t>() to figure out where you are and use ".." to go back one or "./03_session" for instance to go one folder down--&gt;</a:t>
            </a: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a:t>
            </a:fld>
            <a:endParaRPr lang="en-US" dirty="0"/>
          </a:p>
        </p:txBody>
      </p:sp>
    </p:spTree>
    <p:extLst>
      <p:ext uri="{BB962C8B-B14F-4D97-AF65-F5344CB8AC3E}">
        <p14:creationId xmlns:p14="http://schemas.microsoft.com/office/powerpoint/2010/main" val="29721109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33333"/>
              </a:solidFill>
              <a:effectLst/>
              <a:latin typeface="Georgia" panose="02040502050405020303" pitchFamily="18" charset="0"/>
            </a:endParaRPr>
          </a:p>
        </p:txBody>
      </p:sp>
      <p:sp>
        <p:nvSpPr>
          <p:cNvPr id="4" name="Slide Number Placeholder 3"/>
          <p:cNvSpPr>
            <a:spLocks noGrp="1"/>
          </p:cNvSpPr>
          <p:nvPr>
            <p:ph type="sldNum" sz="quarter" idx="5"/>
          </p:nvPr>
        </p:nvSpPr>
        <p:spPr/>
        <p:txBody>
          <a:bodyPr/>
          <a:lstStyle/>
          <a:p>
            <a:fld id="{6772C7E9-CA6E-C945-826B-68C1FAB00F44}" type="slidenum">
              <a:rPr lang="en-US" smtClean="0"/>
              <a:t>12</a:t>
            </a:fld>
            <a:endParaRPr lang="en-US" dirty="0"/>
          </a:p>
        </p:txBody>
      </p:sp>
    </p:spTree>
    <p:extLst>
      <p:ext uri="{BB962C8B-B14F-4D97-AF65-F5344CB8AC3E}">
        <p14:creationId xmlns:p14="http://schemas.microsoft.com/office/powerpoint/2010/main" val="1806296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Four years of promoting OS within department in one intense workshop told us we need a focused workshop rather than repeating things across the year</a:t>
            </a:r>
          </a:p>
          <a:p>
            <a:endParaRPr lang="en-GB" dirty="0"/>
          </a:p>
          <a:p>
            <a:r>
              <a:rPr lang="en-GB" dirty="0"/>
              <a:t>I feel the gap in that we observe between knowing what to do and what should be done is related to “exactly” how to go about it in very practical terms. This will be one focus of this workshop. What are the tools and how to use the efficiently. I take a usability approach (what things I find enjoyable and efficient to use) rather than an idealistic approach: e.g. produce fully reproducible papers requiring you to configure RStudio learn git, etc. I will similarly avoid a maximalist approach to statistics with the goal of building intuition to allow you to plan good experiments and interpret them pointing to good places where you can deepen this knowledge.</a:t>
            </a:r>
          </a:p>
        </p:txBody>
      </p:sp>
      <p:sp>
        <p:nvSpPr>
          <p:cNvPr id="4" name="Slide Number Placeholder 3"/>
          <p:cNvSpPr>
            <a:spLocks noGrp="1"/>
          </p:cNvSpPr>
          <p:nvPr>
            <p:ph type="sldNum" sz="quarter" idx="5"/>
          </p:nvPr>
        </p:nvSpPr>
        <p:spPr/>
        <p:txBody>
          <a:bodyPr/>
          <a:lstStyle/>
          <a:p>
            <a:fld id="{6772C7E9-CA6E-C945-826B-68C1FAB00F44}" type="slidenum">
              <a:rPr lang="en-US" smtClean="0"/>
              <a:t>3</a:t>
            </a:fld>
            <a:endParaRPr lang="en-US" dirty="0"/>
          </a:p>
        </p:txBody>
      </p:sp>
    </p:spTree>
    <p:extLst>
      <p:ext uri="{BB962C8B-B14F-4D97-AF65-F5344CB8AC3E}">
        <p14:creationId xmlns:p14="http://schemas.microsoft.com/office/powerpoint/2010/main" val="2710617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lnSpc>
                <a:spcPts val="1500"/>
              </a:lnSpc>
              <a:buNone/>
            </a:pPr>
            <a:r>
              <a:rPr lang="en-GB" b="0" i="0" dirty="0">
                <a:solidFill>
                  <a:srgbClr val="444746"/>
                </a:solidFill>
                <a:effectLst/>
                <a:latin typeface="Google Sans"/>
              </a:rPr>
              <a:t>In The Turning Way definition reproducible refers strictly to being able to get the same result from the same analysis with the same data. We are not going to be so restrictive here in our definition. We’ll focus all those aspects in some way or another. Turing Way Handbook: https://book.the-turing-way.org/</a:t>
            </a:r>
          </a:p>
          <a:p>
            <a:pPr algn="l" rtl="0">
              <a:lnSpc>
                <a:spcPts val="1500"/>
              </a:lnSpc>
              <a:buNone/>
            </a:pPr>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4</a:t>
            </a:fld>
            <a:endParaRPr lang="en-US" dirty="0"/>
          </a:p>
        </p:txBody>
      </p:sp>
    </p:spTree>
    <p:extLst>
      <p:ext uri="{BB962C8B-B14F-4D97-AF65-F5344CB8AC3E}">
        <p14:creationId xmlns:p14="http://schemas.microsoft.com/office/powerpoint/2010/main" val="17375772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6E67F-DC97-AA6B-AC3C-63FE0B4073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42E260-E06F-8619-223D-E01197F07E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1C9A17-B4FD-0EAD-5064-4C0D5C5556D3}"/>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4A1B5D02-D1A1-BA23-1523-AF0879FB9873}"/>
              </a:ext>
            </a:extLst>
          </p:cNvPr>
          <p:cNvSpPr>
            <a:spLocks noGrp="1"/>
          </p:cNvSpPr>
          <p:nvPr>
            <p:ph type="sldNum" sz="quarter" idx="5"/>
          </p:nvPr>
        </p:nvSpPr>
        <p:spPr/>
        <p:txBody>
          <a:bodyPr/>
          <a:lstStyle/>
          <a:p>
            <a:fld id="{6772C7E9-CA6E-C945-826B-68C1FAB00F44}" type="slidenum">
              <a:rPr lang="en-US" smtClean="0"/>
              <a:t>5</a:t>
            </a:fld>
            <a:endParaRPr lang="en-US" dirty="0"/>
          </a:p>
        </p:txBody>
      </p:sp>
    </p:spTree>
    <p:extLst>
      <p:ext uri="{BB962C8B-B14F-4D97-AF65-F5344CB8AC3E}">
        <p14:creationId xmlns:p14="http://schemas.microsoft.com/office/powerpoint/2010/main" val="381247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52A598-90D3-1EE0-97AE-934BD47775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5E7462-3B47-3CD1-6033-068A48260E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352A36-A84A-B726-2FAC-704740B51595}"/>
              </a:ext>
            </a:extLst>
          </p:cNvPr>
          <p:cNvSpPr>
            <a:spLocks noGrp="1"/>
          </p:cNvSpPr>
          <p:nvPr>
            <p:ph type="body" idx="1"/>
          </p:nvPr>
        </p:nvSpPr>
        <p:spPr/>
        <p:txBody>
          <a:bodyPr/>
          <a:lstStyle/>
          <a:p>
            <a:r>
              <a:rPr lang="en-GB" dirty="0"/>
              <a:t>We are focusing on the third brank</a:t>
            </a:r>
          </a:p>
        </p:txBody>
      </p:sp>
      <p:sp>
        <p:nvSpPr>
          <p:cNvPr id="4" name="Slide Number Placeholder 3">
            <a:extLst>
              <a:ext uri="{FF2B5EF4-FFF2-40B4-BE49-F238E27FC236}">
                <a16:creationId xmlns:a16="http://schemas.microsoft.com/office/drawing/2014/main" id="{64DF1865-23FD-B30F-88F3-0A2DFF5DF9CE}"/>
              </a:ext>
            </a:extLst>
          </p:cNvPr>
          <p:cNvSpPr>
            <a:spLocks noGrp="1"/>
          </p:cNvSpPr>
          <p:nvPr>
            <p:ph type="sldNum" sz="quarter" idx="5"/>
          </p:nvPr>
        </p:nvSpPr>
        <p:spPr/>
        <p:txBody>
          <a:bodyPr/>
          <a:lstStyle/>
          <a:p>
            <a:fld id="{6772C7E9-CA6E-C945-826B-68C1FAB00F44}" type="slidenum">
              <a:rPr lang="en-US" smtClean="0"/>
              <a:t>6</a:t>
            </a:fld>
            <a:endParaRPr lang="en-US" dirty="0"/>
          </a:p>
        </p:txBody>
      </p:sp>
    </p:spTree>
    <p:extLst>
      <p:ext uri="{BB962C8B-B14F-4D97-AF65-F5344CB8AC3E}">
        <p14:creationId xmlns:p14="http://schemas.microsoft.com/office/powerpoint/2010/main" val="957270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8</a:t>
            </a:fld>
            <a:endParaRPr lang="en-US" dirty="0"/>
          </a:p>
        </p:txBody>
      </p:sp>
    </p:spTree>
    <p:extLst>
      <p:ext uri="{BB962C8B-B14F-4D97-AF65-F5344CB8AC3E}">
        <p14:creationId xmlns:p14="http://schemas.microsoft.com/office/powerpoint/2010/main" val="1181799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are going to do this from the get go; the medium is the message here</a:t>
            </a:r>
          </a:p>
          <a:p>
            <a:endParaRPr lang="en-GB" dirty="0"/>
          </a:p>
          <a:p>
            <a:r>
              <a:rPr lang="en-GB" dirty="0"/>
              <a:t>Literate programming is a 40 year-old concept put forth by a giant of computer science; write code to be understood by humans not to suit the constraints of the machine</a:t>
            </a:r>
          </a:p>
        </p:txBody>
      </p:sp>
      <p:sp>
        <p:nvSpPr>
          <p:cNvPr id="4" name="Slide Number Placeholder 3"/>
          <p:cNvSpPr>
            <a:spLocks noGrp="1"/>
          </p:cNvSpPr>
          <p:nvPr>
            <p:ph type="sldNum" sz="quarter" idx="5"/>
          </p:nvPr>
        </p:nvSpPr>
        <p:spPr/>
        <p:txBody>
          <a:bodyPr/>
          <a:lstStyle/>
          <a:p>
            <a:fld id="{6772C7E9-CA6E-C945-826B-68C1FAB00F44}" type="slidenum">
              <a:rPr lang="en-US" smtClean="0"/>
              <a:t>9</a:t>
            </a:fld>
            <a:endParaRPr lang="en-US" dirty="0"/>
          </a:p>
        </p:txBody>
      </p:sp>
    </p:spTree>
    <p:extLst>
      <p:ext uri="{BB962C8B-B14F-4D97-AF65-F5344CB8AC3E}">
        <p14:creationId xmlns:p14="http://schemas.microsoft.com/office/powerpoint/2010/main" val="3732432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10</a:t>
            </a:fld>
            <a:endParaRPr lang="en-US" dirty="0"/>
          </a:p>
        </p:txBody>
      </p:sp>
    </p:spTree>
    <p:extLst>
      <p:ext uri="{BB962C8B-B14F-4D97-AF65-F5344CB8AC3E}">
        <p14:creationId xmlns:p14="http://schemas.microsoft.com/office/powerpoint/2010/main" val="1236810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11</a:t>
            </a:fld>
            <a:endParaRPr lang="en-US" dirty="0"/>
          </a:p>
        </p:txBody>
      </p:sp>
    </p:spTree>
    <p:extLst>
      <p:ext uri="{BB962C8B-B14F-4D97-AF65-F5344CB8AC3E}">
        <p14:creationId xmlns:p14="http://schemas.microsoft.com/office/powerpoint/2010/main" val="28458952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2.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8.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ubhead/image placeholder">
    <p:bg>
      <p:bgPr>
        <a:solidFill>
          <a:srgbClr val="FFFFFF"/>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355C0A1D-9B90-4253-9E4D-EE53F7377842}"/>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pic>
        <p:nvPicPr>
          <p:cNvPr id="6" name="Picture 5">
            <a:extLst>
              <a:ext uri="{FF2B5EF4-FFF2-40B4-BE49-F238E27FC236}">
                <a16:creationId xmlns:a16="http://schemas.microsoft.com/office/drawing/2014/main" id="{46ABBD71-1AA6-4A9E-A1DE-2927C1D5759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62124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break/subhead/no image">
    <p:bg>
      <p:bgPr>
        <a:solidFill>
          <a:srgbClr val="FFFFFF"/>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F2137DA-A667-4FE2-9D2D-32E0E0B651A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Tree>
    <p:extLst>
      <p:ext uri="{BB962C8B-B14F-4D97-AF65-F5344CB8AC3E}">
        <p14:creationId xmlns:p14="http://schemas.microsoft.com/office/powerpoint/2010/main" val="710538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image placeholder">
    <p:bg>
      <p:bgPr>
        <a:solidFill>
          <a:srgbClr val="FFFFFF"/>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C47107C-DEB1-48D3-8445-9B7BF7E69808}"/>
              </a:ext>
            </a:extLst>
          </p:cNvPr>
          <p:cNvSpPr>
            <a:spLocks noGrp="1"/>
          </p:cNvSpPr>
          <p:nvPr>
            <p:ph type="pic" sz="quarter" idx="13"/>
          </p:nvPr>
        </p:nvSpPr>
        <p:spPr>
          <a:xfrm>
            <a:off x="0" y="0"/>
            <a:ext cx="9144000" cy="5143500"/>
          </a:xfrm>
          <a:custGeom>
            <a:avLst/>
            <a:gdLst>
              <a:gd name="connsiteX0" fmla="*/ 801258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779084 h 5143500"/>
              <a:gd name="connsiteX5" fmla="*/ 801258 w 9144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143500">
                <a:moveTo>
                  <a:pt x="801258" y="0"/>
                </a:moveTo>
                <a:lnTo>
                  <a:pt x="9144000" y="0"/>
                </a:lnTo>
                <a:lnTo>
                  <a:pt x="9144000" y="5143500"/>
                </a:lnTo>
                <a:lnTo>
                  <a:pt x="0" y="5143500"/>
                </a:lnTo>
                <a:lnTo>
                  <a:pt x="0" y="779084"/>
                </a:lnTo>
                <a:lnTo>
                  <a:pt x="801258" y="779084"/>
                </a:lnTo>
                <a:close/>
              </a:path>
            </a:pathLst>
          </a:custGeom>
        </p:spPr>
        <p:txBody>
          <a:bodyPr wrap="square">
            <a:noAutofit/>
          </a:bodyPr>
          <a:lstStyle>
            <a:lvl1pPr marL="0" indent="0">
              <a:buFontTx/>
              <a:buNone/>
              <a:defRPr sz="20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behind text box to add</a:t>
            </a:r>
            <a:endParaRPr lang="en-US" dirty="0"/>
          </a:p>
          <a:p>
            <a:endParaRPr lang="en-GB" dirty="0"/>
          </a:p>
        </p:txBody>
      </p:sp>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pic>
        <p:nvPicPr>
          <p:cNvPr id="12" name="Picture 11">
            <a:extLst>
              <a:ext uri="{FF2B5EF4-FFF2-40B4-BE49-F238E27FC236}">
                <a16:creationId xmlns:a16="http://schemas.microsoft.com/office/drawing/2014/main" id="{B2CE650A-C828-4DB1-8D63-3628C1FB84C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891310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Title (centred)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33B8871C-2F34-4D74-9253-6254E7432EF5}"/>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4266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4266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4266" y="0"/>
                </a:moveTo>
                <a:lnTo>
                  <a:pt x="4572000" y="0"/>
                </a:lnTo>
                <a:lnTo>
                  <a:pt x="4572000" y="5143500"/>
                </a:lnTo>
                <a:lnTo>
                  <a:pt x="0" y="5143500"/>
                </a:lnTo>
                <a:lnTo>
                  <a:pt x="0" y="779084"/>
                </a:lnTo>
                <a:lnTo>
                  <a:pt x="804266"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7" name="Title 3"/>
          <p:cNvSpPr>
            <a:spLocks noGrp="1"/>
          </p:cNvSpPr>
          <p:nvPr>
            <p:ph type="title" hasCustomPrompt="1"/>
          </p:nvPr>
        </p:nvSpPr>
        <p:spPr>
          <a:xfrm>
            <a:off x="801258" y="2390095"/>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12" name="Text Placeholder 6"/>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8" name="Text Placeholder 11"/>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9" name="Slide Number Placeholder 5">
            <a:extLst>
              <a:ext uri="{FF2B5EF4-FFF2-40B4-BE49-F238E27FC236}">
                <a16:creationId xmlns:a16="http://schemas.microsoft.com/office/drawing/2014/main" id="{FD5121BD-3184-7B4E-AF38-5D06A178DB61}"/>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E209F35E-D774-46C7-99C7-2A9C27EB1F6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442750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Title (top)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AE543399-62F6-46E4-9B66-E22AB3B7E257}"/>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D2251A7-71C7-418E-8902-6265DB653773}"/>
              </a:ext>
              <a:ext uri="{C183D7F6-B498-43B3-948B-1728B52AA6E4}">
                <adec:decorative xmlns:adec="http://schemas.microsoft.com/office/drawing/2017/decorative" val="0"/>
              </a:ext>
            </a:extLst>
          </p:cNvPr>
          <p:cNvSpPr>
            <a:spLocks noGrp="1"/>
          </p:cNvSpPr>
          <p:nvPr>
            <p:ph type="title" hasCustomPrompt="1"/>
          </p:nvPr>
        </p:nvSpPr>
        <p:spPr>
          <a:xfrm>
            <a:off x="801258" y="993091"/>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AFBFCF30-02D1-924A-9CEA-301EA59457D5}"/>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CC53ECB-251B-4142-8149-EC2D928DD96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908081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Title (bottom) text">
    <p:bg>
      <p:bgPr>
        <a:solidFill>
          <a:srgbClr val="FFFFFF"/>
        </a:solidFill>
        <a:effectLst/>
      </p:bgPr>
    </p:bg>
    <p:spTree>
      <p:nvGrpSpPr>
        <p:cNvPr id="1" name=""/>
        <p:cNvGrpSpPr/>
        <p:nvPr/>
      </p:nvGrpSpPr>
      <p:grpSpPr>
        <a:xfrm>
          <a:off x="0" y="0"/>
          <a:ext cx="0" cy="0"/>
          <a:chOff x="0" y="0"/>
          <a:chExt cx="0" cy="0"/>
        </a:xfrm>
      </p:grpSpPr>
      <p:sp>
        <p:nvSpPr>
          <p:cNvPr id="13" name="Picture Placeholder 12" descr="&quot;&quot;">
            <a:extLst>
              <a:ext uri="{FF2B5EF4-FFF2-40B4-BE49-F238E27FC236}">
                <a16:creationId xmlns:a16="http://schemas.microsoft.com/office/drawing/2014/main" id="{DADEA25C-E67C-462E-9899-B6F2DDA04990}"/>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2CCBCA1-D1D3-4221-BC66-BE67A08AAFA3}"/>
              </a:ext>
              <a:ext uri="{C183D7F6-B498-43B3-948B-1728B52AA6E4}">
                <adec:decorative xmlns:adec="http://schemas.microsoft.com/office/drawing/2017/decorative" val="0"/>
              </a:ext>
            </a:extLst>
          </p:cNvPr>
          <p:cNvSpPr>
            <a:spLocks noGrp="1"/>
          </p:cNvSpPr>
          <p:nvPr>
            <p:ph type="title" hasCustomPrompt="1"/>
          </p:nvPr>
        </p:nvSpPr>
        <p:spPr>
          <a:xfrm>
            <a:off x="801258" y="3964897"/>
            <a:ext cx="3986642" cy="710552"/>
          </a:xfrm>
          <a:prstGeom prst="rect">
            <a:avLst/>
          </a:prstGeom>
          <a:solidFill>
            <a:srgbClr val="FFFFFF"/>
          </a:solidFill>
        </p:spPr>
        <p:txBody>
          <a:bodyPr vert="horz" wrap="square" lIns="180000" tIns="108000" rIns="180000" bIns="108000" anchor="b">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1127B17B-3FD5-B64C-B165-99E09B79C499}"/>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133CED8-322A-430D-AC8D-1142361339C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651963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Bullet list one column">
    <p:bg>
      <p:bgPr>
        <a:solidFill>
          <a:srgbClr val="FFFFF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7E91C0-3B07-4396-B613-6D988602E25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1">
            <a:extLst>
              <a:ext uri="{FF2B5EF4-FFF2-40B4-BE49-F238E27FC236}">
                <a16:creationId xmlns:a16="http://schemas.microsoft.com/office/drawing/2014/main" id="{30F291D7-D564-44DE-9E6A-2A1EE92F205B}"/>
              </a:ext>
            </a:extLst>
          </p:cNvPr>
          <p:cNvSpPr>
            <a:spLocks noGrp="1"/>
          </p:cNvSpPr>
          <p:nvPr>
            <p:ph type="title" hasCustomPrompt="1"/>
          </p:nvPr>
        </p:nvSpPr>
        <p:spPr>
          <a:xfrm>
            <a:off x="915318" y="93714"/>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11"/>
          <p:cNvSpPr>
            <a:spLocks noGrp="1"/>
          </p:cNvSpPr>
          <p:nvPr>
            <p:ph type="body" sz="quarter" idx="20" hasCustomPrompt="1"/>
          </p:nvPr>
        </p:nvSpPr>
        <p:spPr>
          <a:xfrm>
            <a:off x="402133" y="1177717"/>
            <a:ext cx="8304607" cy="3536851"/>
          </a:xfrm>
          <a:prstGeom prst="rect">
            <a:avLst/>
          </a:prstGeom>
        </p:spPr>
        <p:txBody>
          <a:bodyPr lIns="0">
            <a:noAutofit/>
          </a:bodyPr>
          <a:lstStyle>
            <a:lvl1pPr marL="285750" indent="-285750">
              <a:spcBef>
                <a:spcPts val="300"/>
              </a:spcBef>
              <a:spcAft>
                <a:spcPts val="300"/>
              </a:spcAft>
              <a:buFont typeface="Arial" panose="020B0604020202020204" pitchFamily="34" charset="0"/>
              <a:buChar char="•"/>
              <a:defRPr sz="2800" b="0" i="0" baseline="0">
                <a:solidFill>
                  <a:schemeClr val="tx1"/>
                </a:solidFill>
                <a:latin typeface="Arial"/>
                <a:cs typeface="Arial"/>
              </a:defRPr>
            </a:lvl1pPr>
            <a:lvl2pPr marL="526950" indent="-285750">
              <a:spcBef>
                <a:spcPts val="300"/>
              </a:spcBef>
              <a:spcAft>
                <a:spcPts val="300"/>
              </a:spcAft>
              <a:buFont typeface="Arial" panose="020B0604020202020204" pitchFamily="34" charset="0"/>
              <a:buChar char="•"/>
              <a:defRPr sz="2800" b="0" i="0">
                <a:solidFill>
                  <a:schemeClr val="tx1"/>
                </a:solidFill>
                <a:latin typeface="Arial"/>
                <a:cs typeface="Arial"/>
              </a:defRPr>
            </a:lvl2pPr>
            <a:lvl3pPr marL="768150" indent="-285750">
              <a:spcBef>
                <a:spcPts val="300"/>
              </a:spcBef>
              <a:spcAft>
                <a:spcPts val="300"/>
              </a:spcAft>
              <a:buFont typeface="Arial" panose="020B0604020202020204" pitchFamily="34" charset="0"/>
              <a:buChar char="•"/>
              <a:defRPr sz="2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First level</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9008E442-552C-ED40-8CDA-74FA4F65F66D}"/>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Tree>
    <p:extLst>
      <p:ext uri="{BB962C8B-B14F-4D97-AF65-F5344CB8AC3E}">
        <p14:creationId xmlns:p14="http://schemas.microsoft.com/office/powerpoint/2010/main" val="14267244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list two columns">
    <p:bg>
      <p:bgPr>
        <a:solidFill>
          <a:srgbClr val="FFFFFF"/>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D4521FE-877C-4B9B-89E4-13BC1E3CF0D9}"/>
              </a:ext>
            </a:extLst>
          </p:cNvPr>
          <p:cNvSpPr>
            <a:spLocks noGrp="1"/>
          </p:cNvSpPr>
          <p:nvPr>
            <p:ph type="title" hasCustomPrompt="1"/>
          </p:nvPr>
        </p:nvSpPr>
        <p:spPr>
          <a:xfrm>
            <a:off x="925150" y="68532"/>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6">
            <a:extLst>
              <a:ext uri="{FF2B5EF4-FFF2-40B4-BE49-F238E27FC236}">
                <a16:creationId xmlns:a16="http://schemas.microsoft.com/office/drawing/2014/main" id="{E58ED2EA-F67E-4B1F-9D63-3FFB06273454}"/>
              </a:ext>
            </a:extLst>
          </p:cNvPr>
          <p:cNvSpPr>
            <a:spLocks noGrp="1"/>
          </p:cNvSpPr>
          <p:nvPr>
            <p:ph type="body" sz="quarter" idx="19" hasCustomPrompt="1"/>
          </p:nvPr>
        </p:nvSpPr>
        <p:spPr>
          <a:xfrm>
            <a:off x="399124" y="992829"/>
            <a:ext cx="8304607" cy="365113"/>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9" name="Text Placeholder 11"/>
          <p:cNvSpPr>
            <a:spLocks noGrp="1"/>
          </p:cNvSpPr>
          <p:nvPr>
            <p:ph type="body" sz="quarter" idx="20" hasCustomPrompt="1"/>
          </p:nvPr>
        </p:nvSpPr>
        <p:spPr>
          <a:xfrm>
            <a:off x="399125" y="1571687"/>
            <a:ext cx="8304607" cy="2985565"/>
          </a:xfrm>
          <a:prstGeom prst="rect">
            <a:avLst/>
          </a:prstGeom>
        </p:spPr>
        <p:txBody>
          <a:bodyPr lIns="0" numCol="2">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Bullet list two columns</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63F1E7E8-C77B-9449-9C41-C649D6B2CD8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B13D0CA1-B78D-4AD8-8182-CD4A1803128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32079041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blank">
    <p:bg>
      <p:bgPr>
        <a:solidFill>
          <a:srgbClr val="FFFFFF"/>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66164C-A90A-40D9-8435-C929E57ABF70}"/>
              </a:ext>
            </a:extLst>
          </p:cNvPr>
          <p:cNvSpPr>
            <a:spLocks noGrp="1"/>
          </p:cNvSpPr>
          <p:nvPr>
            <p:ph type="title" hasCustomPrompt="1"/>
          </p:nvPr>
        </p:nvSpPr>
        <p:spPr>
          <a:xfrm>
            <a:off x="974312" y="102393"/>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5" name="Slide Number Placeholder 5">
            <a:extLst>
              <a:ext uri="{FF2B5EF4-FFF2-40B4-BE49-F238E27FC236}">
                <a16:creationId xmlns:a16="http://schemas.microsoft.com/office/drawing/2014/main" id="{E2605B3C-76AB-7C44-89B6-69DB9CE354B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6" name="Picture 5">
            <a:extLst>
              <a:ext uri="{FF2B5EF4-FFF2-40B4-BE49-F238E27FC236}">
                <a16:creationId xmlns:a16="http://schemas.microsoft.com/office/drawing/2014/main" id="{B317076C-2E88-41F8-936B-DF0A021F74D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000833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closing slide with placeholder background">
    <p:bg>
      <p:bgPr>
        <a:solidFill>
          <a:srgbClr val="FFFFFF"/>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977D53A-3456-4280-9F71-D5CC0DB0D01A}"/>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6" name="Title 3">
            <a:extLst>
              <a:ext uri="{FF2B5EF4-FFF2-40B4-BE49-F238E27FC236}">
                <a16:creationId xmlns:a16="http://schemas.microsoft.com/office/drawing/2014/main" id="{3B5CD3C0-F3AA-428D-8F79-08BFF96E66A1}"/>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7" name="Text Placeholder 6">
            <a:extLst>
              <a:ext uri="{FF2B5EF4-FFF2-40B4-BE49-F238E27FC236}">
                <a16:creationId xmlns:a16="http://schemas.microsoft.com/office/drawing/2014/main" id="{C845C1B1-F188-4A38-8465-8AF27134EB7E}"/>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9EDAB4FF-E82C-49BA-8A81-6EC484C5EFD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7A35B4F4-BA88-4F7D-8512-7CCDEC16D78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11401501"/>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hank you/closing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59CDBFC0-1D04-4C79-A677-9BE0B2646B0B}"/>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C6DEC6DB-43AB-44CD-B1E7-378FE57AC68B}"/>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2997407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A4279A92-0AD8-4A27-91FA-116263BC262F}"/>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39E751B9-BF2F-4C59-BE0D-3D4A4DC6D67D}"/>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41637399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D35821F2-1B4F-4FAF-9BF1-432322A2EF69}"/>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2" name="Picture 11">
            <a:extLst>
              <a:ext uri="{FF2B5EF4-FFF2-40B4-BE49-F238E27FC236}">
                <a16:creationId xmlns:a16="http://schemas.microsoft.com/office/drawing/2014/main" id="{638F9A5F-1E68-42A9-8CA2-44FB86C1F5E5}"/>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672733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D4C723-9D0C-4B90-B5FA-A220EE916BE2}"/>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7E9C0411-CD68-42A1-B5C8-5B68412AB25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14516048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35249CD2-CAC2-4FF9-91D3-7F12C93014B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805060D9-5CEE-46FF-AB6E-6511E2EA11D9}"/>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922090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0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070CC79F-9B0A-4472-B829-F5C210F5281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A8FAC28E-4BD3-417D-BE8C-90503C920280}"/>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3932611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9FAF1867-A862-4EA0-88E6-1A6C4996018E}"/>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DFD8E651-72ED-4A27-9038-3B13D082611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588363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subhead/image fixe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64D7420E-92AB-44B1-8969-40F702651FF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B9959159-F5D4-4AFF-BFC7-38396712D3F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208967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reak/image fixe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686050" y="1908697"/>
            <a:ext cx="3771900" cy="1326105"/>
          </a:xfrm>
          <a:prstGeom prst="rect">
            <a:avLst/>
          </a:prstGeom>
          <a:solidFill>
            <a:srgbClr val="FFFFFF"/>
          </a:solidFill>
        </p:spPr>
        <p:txBody>
          <a:bodyPr vert="horz" lIns="180000" tIns="108000" rIns="180000" bIns="108000">
            <a:spAutoFit/>
          </a:bodyPr>
          <a:lstStyle>
            <a:lvl1pPr algn="l">
              <a:defRPr sz="3600" b="1" baseline="0">
                <a:solidFill>
                  <a:schemeClr val="accent1"/>
                </a:solidFill>
              </a:defRPr>
            </a:lvl1pPr>
          </a:lstStyle>
          <a:p>
            <a:r>
              <a:rPr lang="en-GB" dirty="0"/>
              <a:t>Click to add section title</a:t>
            </a:r>
            <a:endParaRPr lang="en-US" dirty="0"/>
          </a:p>
        </p:txBody>
      </p:sp>
      <p:pic>
        <p:nvPicPr>
          <p:cNvPr id="6" name="Picture 5">
            <a:extLst>
              <a:ext uri="{FF2B5EF4-FFF2-40B4-BE49-F238E27FC236}">
                <a16:creationId xmlns:a16="http://schemas.microsoft.com/office/drawing/2014/main" id="{7DECB111-35E7-49A5-AD2A-AB8A06532BA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787973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9219760A-70CA-F344-B257-539E482A9494}"/>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
        <p:nvSpPr>
          <p:cNvPr id="2" name="Title Placeholder 1">
            <a:extLst>
              <a:ext uri="{FF2B5EF4-FFF2-40B4-BE49-F238E27FC236}">
                <a16:creationId xmlns:a16="http://schemas.microsoft.com/office/drawing/2014/main" id="{742D77EE-14A6-FA25-646F-8C7DB865294E}"/>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GB"/>
              <a:t>Click to edit Master title style</a:t>
            </a:r>
          </a:p>
        </p:txBody>
      </p:sp>
      <p:sp>
        <p:nvSpPr>
          <p:cNvPr id="4" name="Date Placeholder 3">
            <a:extLst>
              <a:ext uri="{FF2B5EF4-FFF2-40B4-BE49-F238E27FC236}">
                <a16:creationId xmlns:a16="http://schemas.microsoft.com/office/drawing/2014/main" id="{27C66ED9-18D1-E721-4247-16835E48B289}"/>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82000"/>
                  </a:schemeClr>
                </a:solidFill>
              </a:defRPr>
            </a:lvl1pPr>
          </a:lstStyle>
          <a:p>
            <a:fld id="{7081452A-4256-4FA1-B398-7FD019E580EC}" type="datetimeFigureOut">
              <a:rPr lang="en-GB" smtClean="0"/>
              <a:t>12/05/2025</a:t>
            </a:fld>
            <a:endParaRPr lang="en-GB"/>
          </a:p>
        </p:txBody>
      </p:sp>
      <p:sp>
        <p:nvSpPr>
          <p:cNvPr id="5" name="Footer Placeholder 4">
            <a:extLst>
              <a:ext uri="{FF2B5EF4-FFF2-40B4-BE49-F238E27FC236}">
                <a16:creationId xmlns:a16="http://schemas.microsoft.com/office/drawing/2014/main" id="{0B8C1EB1-39CE-1D1C-07B8-C3FD2362C317}"/>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Tree>
    <p:extLst>
      <p:ext uri="{BB962C8B-B14F-4D97-AF65-F5344CB8AC3E}">
        <p14:creationId xmlns:p14="http://schemas.microsoft.com/office/powerpoint/2010/main" val="1929856652"/>
      </p:ext>
    </p:extLst>
  </p:cSld>
  <p:clrMap bg1="lt1" tx1="dk1" bg2="lt2" tx2="dk2" accent1="accent1" accent2="accent2" accent3="accent3" accent4="accent4" accent5="accent5" accent6="accent6" hlink="hlink" folHlink="folHlink"/>
  <p:sldLayoutIdLst>
    <p:sldLayoutId id="2147483711" r:id="rId1"/>
    <p:sldLayoutId id="2147483663" r:id="rId2"/>
    <p:sldLayoutId id="2147483714" r:id="rId3"/>
    <p:sldLayoutId id="2147483716" r:id="rId4"/>
    <p:sldLayoutId id="2147483717" r:id="rId5"/>
    <p:sldLayoutId id="2147483718" r:id="rId6"/>
    <p:sldLayoutId id="2147483719" r:id="rId7"/>
    <p:sldLayoutId id="2147483720" r:id="rId8"/>
    <p:sldLayoutId id="2147483706" r:id="rId9"/>
    <p:sldLayoutId id="2147483715" r:id="rId10"/>
    <p:sldLayoutId id="2147483723" r:id="rId11"/>
    <p:sldLayoutId id="2147483661" r:id="rId12"/>
    <p:sldLayoutId id="2147483672" r:id="rId13"/>
    <p:sldLayoutId id="2147483673" r:id="rId14"/>
    <p:sldLayoutId id="2147483700" r:id="rId15"/>
    <p:sldLayoutId id="2147483660" r:id="rId16"/>
    <p:sldLayoutId id="2147483677" r:id="rId17"/>
    <p:sldLayoutId id="2147483724" r:id="rId18"/>
    <p:sldLayoutId id="2147483725" r:id="rId19"/>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eorgi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eorgi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eorgi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Georgi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Georgi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2.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5.xml"/><Relationship Id="rId5" Type="http://schemas.openxmlformats.org/officeDocument/2006/relationships/hyperlink" Target="https://doi.org/10.5281/ZENODO.3332807" TargetMode="External"/><Relationship Id="rId4" Type="http://schemas.openxmlformats.org/officeDocument/2006/relationships/image" Target="../media/image16.svg"/></Relationships>
</file>

<file path=ppt/slides/_rels/slide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B86D76A-74E3-52D2-3EB8-5D568616D8FC}"/>
              </a:ext>
            </a:extLst>
          </p:cNvPr>
          <p:cNvSpPr>
            <a:spLocks noGrp="1"/>
          </p:cNvSpPr>
          <p:nvPr>
            <p:ph type="title"/>
          </p:nvPr>
        </p:nvSpPr>
        <p:spPr>
          <a:xfrm>
            <a:off x="614172" y="1855605"/>
            <a:ext cx="7679338" cy="1326105"/>
          </a:xfrm>
        </p:spPr>
        <p:txBody>
          <a:bodyPr/>
          <a:lstStyle/>
          <a:p>
            <a:r>
              <a:rPr lang="en-US" dirty="0"/>
              <a:t>Day 1: R for Open &amp; Reproducible Science</a:t>
            </a:r>
          </a:p>
        </p:txBody>
      </p:sp>
      <p:sp>
        <p:nvSpPr>
          <p:cNvPr id="13" name="Text Placeholder 2">
            <a:extLst>
              <a:ext uri="{FF2B5EF4-FFF2-40B4-BE49-F238E27FC236}">
                <a16:creationId xmlns:a16="http://schemas.microsoft.com/office/drawing/2014/main" id="{B636EBB7-FBE3-379E-D44B-0FDE7258181A}"/>
              </a:ext>
            </a:extLst>
          </p:cNvPr>
          <p:cNvSpPr>
            <a:spLocks noGrp="1"/>
          </p:cNvSpPr>
          <p:nvPr>
            <p:ph type="body" sz="quarter" idx="12"/>
          </p:nvPr>
        </p:nvSpPr>
        <p:spPr>
          <a:xfrm>
            <a:off x="614171" y="3495368"/>
            <a:ext cx="4749325" cy="1210477"/>
          </a:xfrm>
        </p:spPr>
        <p:txBody>
          <a:bodyPr/>
          <a:lstStyle/>
          <a:p>
            <a:r>
              <a:rPr lang="en-GB" dirty="0"/>
              <a:t>David Souto</a:t>
            </a:r>
          </a:p>
          <a:p>
            <a:r>
              <a:rPr lang="en-US" dirty="0"/>
              <a:t>School of Psychology and Vision Sciences</a:t>
            </a:r>
          </a:p>
        </p:txBody>
      </p:sp>
    </p:spTree>
    <p:extLst>
      <p:ext uri="{BB962C8B-B14F-4D97-AF65-F5344CB8AC3E}">
        <p14:creationId xmlns:p14="http://schemas.microsoft.com/office/powerpoint/2010/main" val="2702988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descr="People Planning">
            <a:extLst>
              <a:ext uri="{FF2B5EF4-FFF2-40B4-BE49-F238E27FC236}">
                <a16:creationId xmlns:a16="http://schemas.microsoft.com/office/drawing/2014/main" id="{C80E9D44-A278-BAE8-F099-23D497255E39}"/>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b="284"/>
          <a:stretch/>
        </p:blipFill>
        <p:spPr>
          <a:xfrm>
            <a:off x="20" y="-1"/>
            <a:ext cx="914398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noFill/>
        </p:spPr>
      </p:pic>
      <p:sp>
        <p:nvSpPr>
          <p:cNvPr id="2" name="Title 1">
            <a:extLst>
              <a:ext uri="{FF2B5EF4-FFF2-40B4-BE49-F238E27FC236}">
                <a16:creationId xmlns:a16="http://schemas.microsoft.com/office/drawing/2014/main" id="{ACEFAC62-802C-E50C-DC58-C8C99BDB2737}"/>
              </a:ext>
            </a:extLst>
          </p:cNvPr>
          <p:cNvSpPr>
            <a:spLocks noGrp="1"/>
          </p:cNvSpPr>
          <p:nvPr>
            <p:ph type="title"/>
          </p:nvPr>
        </p:nvSpPr>
        <p:spPr>
          <a:xfrm>
            <a:off x="614172" y="2828394"/>
            <a:ext cx="3622737" cy="1130064"/>
          </a:xfrm>
        </p:spPr>
        <p:txBody>
          <a:bodyPr anchor="b">
            <a:normAutofit fontScale="90000"/>
          </a:bodyPr>
          <a:lstStyle/>
          <a:p>
            <a:pPr>
              <a:lnSpc>
                <a:spcPct val="90000"/>
              </a:lnSpc>
            </a:pPr>
            <a:r>
              <a:rPr lang="en-GB" sz="2400" dirty="0"/>
              <a:t>How to interact with Worksheets &amp; intro to RStudio interface</a:t>
            </a:r>
          </a:p>
        </p:txBody>
      </p:sp>
      <p:sp>
        <p:nvSpPr>
          <p:cNvPr id="3" name="Text Placeholder 2">
            <a:extLst>
              <a:ext uri="{FF2B5EF4-FFF2-40B4-BE49-F238E27FC236}">
                <a16:creationId xmlns:a16="http://schemas.microsoft.com/office/drawing/2014/main" id="{1C97A7E3-959E-1B7D-032A-6A088E5F82B7}"/>
              </a:ext>
            </a:extLst>
          </p:cNvPr>
          <p:cNvSpPr>
            <a:spLocks noGrp="1"/>
          </p:cNvSpPr>
          <p:nvPr>
            <p:ph type="body" sz="quarter" idx="12"/>
          </p:nvPr>
        </p:nvSpPr>
        <p:spPr>
          <a:xfrm>
            <a:off x="614172" y="4115214"/>
            <a:ext cx="1676182" cy="747388"/>
          </a:xfrm>
        </p:spPr>
        <p:txBody>
          <a:bodyPr anchor="ctr">
            <a:normAutofit/>
          </a:bodyPr>
          <a:lstStyle/>
          <a:p>
            <a:r>
              <a:rPr lang="en-GB" dirty="0"/>
              <a:t>Demo</a:t>
            </a:r>
          </a:p>
        </p:txBody>
      </p:sp>
    </p:spTree>
    <p:extLst>
      <p:ext uri="{BB962C8B-B14F-4D97-AF65-F5344CB8AC3E}">
        <p14:creationId xmlns:p14="http://schemas.microsoft.com/office/powerpoint/2010/main" val="2015710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A1757-47E2-F024-A88F-4B9034B7086B}"/>
              </a:ext>
            </a:extLst>
          </p:cNvPr>
          <p:cNvSpPr>
            <a:spLocks noGrp="1"/>
          </p:cNvSpPr>
          <p:nvPr>
            <p:ph type="title"/>
          </p:nvPr>
        </p:nvSpPr>
        <p:spPr/>
        <p:txBody>
          <a:bodyPr/>
          <a:lstStyle/>
          <a:p>
            <a:r>
              <a:rPr lang="en-GB" dirty="0"/>
              <a:t>Levels</a:t>
            </a:r>
          </a:p>
        </p:txBody>
      </p:sp>
      <p:sp>
        <p:nvSpPr>
          <p:cNvPr id="4" name="Text Placeholder 3">
            <a:extLst>
              <a:ext uri="{FF2B5EF4-FFF2-40B4-BE49-F238E27FC236}">
                <a16:creationId xmlns:a16="http://schemas.microsoft.com/office/drawing/2014/main" id="{6A4A3E43-D8F8-99FC-63AB-ECD57A40B37F}"/>
              </a:ext>
            </a:extLst>
          </p:cNvPr>
          <p:cNvSpPr>
            <a:spLocks noGrp="1"/>
          </p:cNvSpPr>
          <p:nvPr>
            <p:ph type="body" sz="quarter" idx="20"/>
          </p:nvPr>
        </p:nvSpPr>
        <p:spPr/>
        <p:txBody>
          <a:bodyPr anchor="ctr"/>
          <a:lstStyle/>
          <a:p>
            <a:r>
              <a:rPr lang="en-GB" dirty="0"/>
              <a:t>Level 1: What you need to know</a:t>
            </a:r>
          </a:p>
          <a:p>
            <a:r>
              <a:rPr lang="en-GB" dirty="0"/>
              <a:t>Level 2: Desirable, not essential</a:t>
            </a:r>
          </a:p>
          <a:p>
            <a:r>
              <a:rPr lang="en-GB" dirty="0"/>
              <a:t>Level 3: Maybe useful to some people</a:t>
            </a:r>
          </a:p>
          <a:p>
            <a:endParaRPr lang="en-GB" dirty="0"/>
          </a:p>
        </p:txBody>
      </p:sp>
    </p:spTree>
    <p:extLst>
      <p:ext uri="{BB962C8B-B14F-4D97-AF65-F5344CB8AC3E}">
        <p14:creationId xmlns:p14="http://schemas.microsoft.com/office/powerpoint/2010/main" val="2480386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49D17-042D-19E4-5468-735B940E26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447D8C-69FF-F682-6734-5757CAD151E5}"/>
              </a:ext>
            </a:extLst>
          </p:cNvPr>
          <p:cNvSpPr>
            <a:spLocks noGrp="1"/>
          </p:cNvSpPr>
          <p:nvPr>
            <p:ph type="title"/>
          </p:nvPr>
        </p:nvSpPr>
        <p:spPr/>
        <p:txBody>
          <a:bodyPr wrap="square" anchor="ctr">
            <a:normAutofit/>
          </a:bodyPr>
          <a:lstStyle/>
          <a:p>
            <a:r>
              <a:rPr lang="en-GB" dirty="0"/>
              <a:t>Use of AI</a:t>
            </a:r>
          </a:p>
        </p:txBody>
      </p:sp>
      <p:sp>
        <p:nvSpPr>
          <p:cNvPr id="4" name="Text Placeholder 3">
            <a:extLst>
              <a:ext uri="{FF2B5EF4-FFF2-40B4-BE49-F238E27FC236}">
                <a16:creationId xmlns:a16="http://schemas.microsoft.com/office/drawing/2014/main" id="{AD2801E0-EC29-EFE1-4821-364DA6F316AF}"/>
              </a:ext>
            </a:extLst>
          </p:cNvPr>
          <p:cNvSpPr>
            <a:spLocks noGrp="1"/>
          </p:cNvSpPr>
          <p:nvPr>
            <p:ph type="body" sz="quarter" idx="20"/>
          </p:nvPr>
        </p:nvSpPr>
        <p:spPr>
          <a:xfrm>
            <a:off x="308142" y="1482936"/>
            <a:ext cx="3810376" cy="2567214"/>
          </a:xfrm>
          <a:prstGeom prst="rect">
            <a:avLst/>
          </a:prstGeom>
        </p:spPr>
        <p:txBody>
          <a:bodyPr anchor="ctr">
            <a:normAutofit/>
          </a:bodyPr>
          <a:lstStyle/>
          <a:p>
            <a:pPr marL="0" indent="0">
              <a:buNone/>
            </a:pPr>
            <a:r>
              <a:rPr lang="en-GB" sz="1800" b="1" dirty="0"/>
              <a:t>Productivity: </a:t>
            </a:r>
            <a:r>
              <a:rPr lang="en-GB" sz="1800" dirty="0"/>
              <a:t>AI can dramatically boost your coding productivity.</a:t>
            </a:r>
          </a:p>
          <a:p>
            <a:pPr marL="0" indent="0">
              <a:buNone/>
            </a:pPr>
            <a:r>
              <a:rPr lang="en-GB" sz="1800" b="1" dirty="0"/>
              <a:t>Learning: </a:t>
            </a:r>
            <a:r>
              <a:rPr lang="en-GB" sz="1800" dirty="0"/>
              <a:t>over-reliance on AI may lead to cognitive skill decay</a:t>
            </a:r>
          </a:p>
          <a:p>
            <a:pPr marL="0" indent="0">
              <a:buNone/>
            </a:pPr>
            <a:r>
              <a:rPr lang="en-GB" sz="1800" b="1" dirty="0"/>
              <a:t>Ethical Considerations: </a:t>
            </a:r>
            <a:r>
              <a:rPr lang="en-GB" sz="1800" dirty="0"/>
              <a:t>reliability, plagiarism, bias, environmental impact</a:t>
            </a:r>
          </a:p>
        </p:txBody>
      </p:sp>
      <p:pic>
        <p:nvPicPr>
          <p:cNvPr id="5" name="Picture 4">
            <a:extLst>
              <a:ext uri="{FF2B5EF4-FFF2-40B4-BE49-F238E27FC236}">
                <a16:creationId xmlns:a16="http://schemas.microsoft.com/office/drawing/2014/main" id="{D87370CA-33E5-A01C-7E0E-7A4CB2551E02}"/>
              </a:ext>
            </a:extLst>
          </p:cNvPr>
          <p:cNvPicPr>
            <a:picLocks noChangeAspect="1"/>
          </p:cNvPicPr>
          <p:nvPr/>
        </p:nvPicPr>
        <p:blipFill>
          <a:blip r:embed="rId3"/>
          <a:stretch>
            <a:fillRect/>
          </a:stretch>
        </p:blipFill>
        <p:spPr>
          <a:xfrm>
            <a:off x="4415883" y="872352"/>
            <a:ext cx="4513317" cy="397471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30150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06C73-2A7F-AAE3-6CFC-ACD045F88E62}"/>
              </a:ext>
            </a:extLst>
          </p:cNvPr>
          <p:cNvSpPr>
            <a:spLocks noGrp="1"/>
          </p:cNvSpPr>
          <p:nvPr>
            <p:ph type="title"/>
          </p:nvPr>
        </p:nvSpPr>
        <p:spPr/>
        <p:txBody>
          <a:bodyPr/>
          <a:lstStyle/>
          <a:p>
            <a:r>
              <a:rPr lang="en-GB" dirty="0"/>
              <a:t>Use of AI</a:t>
            </a:r>
          </a:p>
        </p:txBody>
      </p:sp>
      <p:pic>
        <p:nvPicPr>
          <p:cNvPr id="5" name="Picture 4">
            <a:extLst>
              <a:ext uri="{FF2B5EF4-FFF2-40B4-BE49-F238E27FC236}">
                <a16:creationId xmlns:a16="http://schemas.microsoft.com/office/drawing/2014/main" id="{5E1D72DC-B886-5E86-ACE9-34B3EFD992BC}"/>
              </a:ext>
            </a:extLst>
          </p:cNvPr>
          <p:cNvPicPr>
            <a:picLocks noChangeAspect="1"/>
          </p:cNvPicPr>
          <p:nvPr/>
        </p:nvPicPr>
        <p:blipFill>
          <a:blip r:embed="rId2"/>
          <a:stretch>
            <a:fillRect/>
          </a:stretch>
        </p:blipFill>
        <p:spPr>
          <a:xfrm>
            <a:off x="823527" y="967727"/>
            <a:ext cx="7389034" cy="402526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39092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A4247-AFB0-BDEB-D285-B6DCDEA8B33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DB1B139-7213-4EC2-93FA-9C5317256300}"/>
              </a:ext>
            </a:extLst>
          </p:cNvPr>
          <p:cNvSpPr>
            <a:spLocks noGrp="1"/>
          </p:cNvSpPr>
          <p:nvPr>
            <p:ph type="title"/>
          </p:nvPr>
        </p:nvSpPr>
        <p:spPr/>
        <p:txBody>
          <a:bodyPr/>
          <a:lstStyle/>
          <a:p>
            <a:r>
              <a:rPr lang="en-GB" dirty="0"/>
              <a:t>Introduction to R &amp; RStudio</a:t>
            </a:r>
          </a:p>
        </p:txBody>
      </p:sp>
      <p:sp>
        <p:nvSpPr>
          <p:cNvPr id="5" name="Text Placeholder 4">
            <a:extLst>
              <a:ext uri="{FF2B5EF4-FFF2-40B4-BE49-F238E27FC236}">
                <a16:creationId xmlns:a16="http://schemas.microsoft.com/office/drawing/2014/main" id="{01B52AF9-17BC-C9F6-A05F-06E40C36D4F1}"/>
              </a:ext>
            </a:extLst>
          </p:cNvPr>
          <p:cNvSpPr>
            <a:spLocks noGrp="1"/>
          </p:cNvSpPr>
          <p:nvPr>
            <p:ph type="body" sz="quarter" idx="20"/>
          </p:nvPr>
        </p:nvSpPr>
        <p:spPr/>
        <p:txBody>
          <a:bodyPr/>
          <a:lstStyle/>
          <a:p>
            <a:pPr marL="0" indent="0">
              <a:buNone/>
            </a:pPr>
            <a:r>
              <a:rPr lang="en-GB" dirty="0"/>
              <a:t>Exercise 1.1: Workshop Packages</a:t>
            </a:r>
          </a:p>
          <a:p>
            <a:pPr marL="0" indent="0">
              <a:buNone/>
            </a:pPr>
            <a:r>
              <a:rPr lang="en-GB" dirty="0"/>
              <a:t>Exercise 1.2: Organizing files</a:t>
            </a:r>
          </a:p>
          <a:p>
            <a:pPr marL="0" indent="0">
              <a:buNone/>
            </a:pPr>
            <a:r>
              <a:rPr lang="en-GB" dirty="0"/>
              <a:t>Exercise 1.3: Finding errors in scripts and functions</a:t>
            </a:r>
          </a:p>
          <a:p>
            <a:pPr marL="0" indent="0">
              <a:buNone/>
            </a:pPr>
            <a:r>
              <a:rPr lang="en-GB" dirty="0"/>
              <a:t>Exercise 1.4: Computational reproducibility</a:t>
            </a:r>
          </a:p>
          <a:p>
            <a:pPr marL="0" indent="0">
              <a:buNone/>
            </a:pPr>
            <a:r>
              <a:rPr lang="en-GB" dirty="0"/>
              <a:t>Exercise 1.5: Documenting projects with README files</a:t>
            </a:r>
          </a:p>
        </p:txBody>
      </p:sp>
    </p:spTree>
    <p:extLst>
      <p:ext uri="{BB962C8B-B14F-4D97-AF65-F5344CB8AC3E}">
        <p14:creationId xmlns:p14="http://schemas.microsoft.com/office/powerpoint/2010/main" val="273463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E3CF46-1563-BFE8-F2F6-E4668C8BD4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E38E742-A97E-E16E-02E8-825BD60AE8F7}"/>
              </a:ext>
            </a:extLst>
          </p:cNvPr>
          <p:cNvSpPr>
            <a:spLocks noGrp="1"/>
          </p:cNvSpPr>
          <p:nvPr>
            <p:ph type="title"/>
          </p:nvPr>
        </p:nvSpPr>
        <p:spPr/>
        <p:txBody>
          <a:bodyPr/>
          <a:lstStyle/>
          <a:p>
            <a:r>
              <a:rPr lang="en-GB" dirty="0"/>
              <a:t>Data wrangling</a:t>
            </a:r>
          </a:p>
        </p:txBody>
      </p:sp>
      <p:sp>
        <p:nvSpPr>
          <p:cNvPr id="5" name="Text Placeholder 4">
            <a:extLst>
              <a:ext uri="{FF2B5EF4-FFF2-40B4-BE49-F238E27FC236}">
                <a16:creationId xmlns:a16="http://schemas.microsoft.com/office/drawing/2014/main" id="{8BBEAE3F-EB78-4AFF-01B9-7F4669239D79}"/>
              </a:ext>
            </a:extLst>
          </p:cNvPr>
          <p:cNvSpPr>
            <a:spLocks noGrp="1"/>
          </p:cNvSpPr>
          <p:nvPr>
            <p:ph type="body" sz="quarter" idx="20"/>
          </p:nvPr>
        </p:nvSpPr>
        <p:spPr/>
        <p:txBody>
          <a:bodyPr/>
          <a:lstStyle/>
          <a:p>
            <a:pPr marL="0" indent="0">
              <a:buNone/>
            </a:pPr>
            <a:r>
              <a:rPr lang="en-GB" dirty="0"/>
              <a:t>• Exercise 2.1: Loading datasets</a:t>
            </a:r>
          </a:p>
          <a:p>
            <a:pPr marL="0" indent="0">
              <a:buNone/>
            </a:pPr>
            <a:r>
              <a:rPr lang="en-GB" dirty="0"/>
              <a:t>• Exercise 2.2: Using pipes to manipulate datasets</a:t>
            </a:r>
          </a:p>
          <a:p>
            <a:pPr marL="0" indent="0">
              <a:buNone/>
            </a:pPr>
            <a:r>
              <a:rPr lang="en-GB" dirty="0"/>
              <a:t>• Exercise 2.3: Interactive reporting</a:t>
            </a:r>
          </a:p>
        </p:txBody>
      </p:sp>
    </p:spTree>
    <p:extLst>
      <p:ext uri="{BB962C8B-B14F-4D97-AF65-F5344CB8AC3E}">
        <p14:creationId xmlns:p14="http://schemas.microsoft.com/office/powerpoint/2010/main" val="267537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B32BC-77AE-8B84-68C9-7F76D4EC31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14EC157-5BEF-3FCD-84EF-572903C45F5A}"/>
              </a:ext>
            </a:extLst>
          </p:cNvPr>
          <p:cNvSpPr>
            <a:spLocks noGrp="1"/>
          </p:cNvSpPr>
          <p:nvPr>
            <p:ph type="title"/>
          </p:nvPr>
        </p:nvSpPr>
        <p:spPr/>
        <p:txBody>
          <a:bodyPr/>
          <a:lstStyle/>
          <a:p>
            <a:r>
              <a:rPr lang="en-GB" dirty="0"/>
              <a:t>Data Visualization</a:t>
            </a:r>
          </a:p>
        </p:txBody>
      </p:sp>
      <p:sp>
        <p:nvSpPr>
          <p:cNvPr id="5" name="Text Placeholder 4">
            <a:extLst>
              <a:ext uri="{FF2B5EF4-FFF2-40B4-BE49-F238E27FC236}">
                <a16:creationId xmlns:a16="http://schemas.microsoft.com/office/drawing/2014/main" id="{F9A009BA-7AD3-044A-1442-DFDFD750575C}"/>
              </a:ext>
            </a:extLst>
          </p:cNvPr>
          <p:cNvSpPr>
            <a:spLocks noGrp="1"/>
          </p:cNvSpPr>
          <p:nvPr>
            <p:ph type="body" sz="quarter" idx="20"/>
          </p:nvPr>
        </p:nvSpPr>
        <p:spPr/>
        <p:txBody>
          <a:bodyPr/>
          <a:lstStyle/>
          <a:p>
            <a:pPr marL="0" indent="0">
              <a:buNone/>
            </a:pPr>
            <a:r>
              <a:rPr lang="en-GB" dirty="0"/>
              <a:t>• Exercise 3.1: </a:t>
            </a:r>
            <a:r>
              <a:rPr lang="en-GB" dirty="0" err="1"/>
              <a:t>GGPlot</a:t>
            </a:r>
            <a:r>
              <a:rPr lang="en-GB" dirty="0"/>
              <a:t> logic</a:t>
            </a:r>
          </a:p>
          <a:p>
            <a:pPr marL="0" indent="0">
              <a:buNone/>
            </a:pPr>
            <a:r>
              <a:rPr lang="en-GB" dirty="0"/>
              <a:t>• Exercise 3.2: Displaying all data</a:t>
            </a:r>
          </a:p>
          <a:p>
            <a:pPr marL="0" indent="0">
              <a:buNone/>
            </a:pPr>
            <a:r>
              <a:rPr lang="en-GB" dirty="0"/>
              <a:t>• Exercise 3.4: Publication quality plots</a:t>
            </a:r>
          </a:p>
        </p:txBody>
      </p:sp>
    </p:spTree>
    <p:extLst>
      <p:ext uri="{BB962C8B-B14F-4D97-AF65-F5344CB8AC3E}">
        <p14:creationId xmlns:p14="http://schemas.microsoft.com/office/powerpoint/2010/main" val="99808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E99C0-34BF-B76B-7D91-2B242ADE8807}"/>
              </a:ext>
            </a:extLst>
          </p:cNvPr>
          <p:cNvSpPr>
            <a:spLocks noGrp="1"/>
          </p:cNvSpPr>
          <p:nvPr>
            <p:ph type="title"/>
          </p:nvPr>
        </p:nvSpPr>
        <p:spPr/>
        <p:txBody>
          <a:bodyPr/>
          <a:lstStyle/>
          <a:p>
            <a:r>
              <a:rPr lang="en-GB" dirty="0"/>
              <a:t>Instructors team</a:t>
            </a:r>
          </a:p>
        </p:txBody>
      </p:sp>
      <p:sp>
        <p:nvSpPr>
          <p:cNvPr id="3" name="Text Placeholder 2">
            <a:extLst>
              <a:ext uri="{FF2B5EF4-FFF2-40B4-BE49-F238E27FC236}">
                <a16:creationId xmlns:a16="http://schemas.microsoft.com/office/drawing/2014/main" id="{87BE4E2E-2BC9-65C2-ADCE-A993A8F3DEB5}"/>
              </a:ext>
            </a:extLst>
          </p:cNvPr>
          <p:cNvSpPr>
            <a:spLocks noGrp="1"/>
          </p:cNvSpPr>
          <p:nvPr>
            <p:ph type="body" sz="quarter" idx="20"/>
          </p:nvPr>
        </p:nvSpPr>
        <p:spPr>
          <a:xfrm>
            <a:off x="419696" y="1177717"/>
            <a:ext cx="8304607" cy="3536851"/>
          </a:xfrm>
        </p:spPr>
        <p:txBody>
          <a:bodyPr/>
          <a:lstStyle/>
          <a:p>
            <a:r>
              <a:rPr lang="en-GB" sz="1600" dirty="0"/>
              <a:t>David Souto, Lecturer, Open Science Team Lead</a:t>
            </a:r>
          </a:p>
          <a:p>
            <a:r>
              <a:rPr lang="en-GB" sz="1600" dirty="0"/>
              <a:t>Samantha Tyler, Postdoctoral researcher, UoL &amp; Bham</a:t>
            </a:r>
          </a:p>
          <a:p>
            <a:r>
              <a:rPr lang="en-GB" sz="1600" dirty="0"/>
              <a:t>Anna Nowakowska, Early Career Fellow, </a:t>
            </a:r>
            <a:r>
              <a:rPr lang="en-GB" sz="1600" dirty="0" err="1"/>
              <a:t>UoL</a:t>
            </a:r>
            <a:endParaRPr lang="en-GB" sz="1600" dirty="0"/>
          </a:p>
          <a:p>
            <a:r>
              <a:rPr lang="en-GB" sz="1600" dirty="0"/>
              <a:t>Tamara Gheorghes, Lecturer, </a:t>
            </a:r>
            <a:r>
              <a:rPr lang="en-GB" sz="1600" dirty="0" err="1"/>
              <a:t>UoL</a:t>
            </a:r>
            <a:endParaRPr lang="en-GB" sz="1600" dirty="0"/>
          </a:p>
          <a:p>
            <a:r>
              <a:rPr lang="en-GB" sz="1600" dirty="0"/>
              <a:t>Mahmoud Elsherif, Postdoctoral researcher, </a:t>
            </a:r>
            <a:r>
              <a:rPr lang="en-GB" sz="1600" dirty="0" err="1"/>
              <a:t>UoL</a:t>
            </a:r>
            <a:endParaRPr lang="en-GB" sz="1600" dirty="0"/>
          </a:p>
          <a:p>
            <a:pPr marL="0" indent="0">
              <a:buNone/>
            </a:pPr>
            <a:endParaRPr lang="en-GB" sz="2000" b="1" dirty="0"/>
          </a:p>
          <a:p>
            <a:pPr marL="0" indent="0">
              <a:buNone/>
            </a:pPr>
            <a:r>
              <a:rPr lang="en-GB" sz="2000" b="1" dirty="0"/>
              <a:t>Acknowledgements</a:t>
            </a:r>
            <a:r>
              <a:rPr lang="en-GB" sz="2400" dirty="0"/>
              <a:t> </a:t>
            </a:r>
          </a:p>
          <a:p>
            <a:pPr marL="0" indent="0">
              <a:buNone/>
            </a:pPr>
            <a:r>
              <a:rPr lang="en-GB" sz="1800" b="1" dirty="0"/>
              <a:t>Midlands Integrative Biosciences Training Partnership</a:t>
            </a:r>
          </a:p>
          <a:p>
            <a:pPr marL="0" indent="0">
              <a:buNone/>
            </a:pPr>
            <a:endParaRPr lang="en-GB" sz="1800" b="1" dirty="0"/>
          </a:p>
          <a:p>
            <a:pPr marL="0" indent="0">
              <a:buNone/>
            </a:pPr>
            <a:r>
              <a:rPr lang="en-GB" sz="1600" b="1" dirty="0"/>
              <a:t>Improving Research Community Builder Award (University of Cambridge) </a:t>
            </a:r>
          </a:p>
          <a:p>
            <a:pPr marL="0" indent="0">
              <a:buNone/>
            </a:pPr>
            <a:r>
              <a:rPr lang="en-GB" sz="1600" dirty="0"/>
              <a:t>to Samantha Tyler, Faye Balcombe, Mahmoud Elsherif, Callum Hunt, Milena Rota</a:t>
            </a:r>
          </a:p>
          <a:p>
            <a:endParaRPr lang="en-GB" sz="2400" dirty="0"/>
          </a:p>
        </p:txBody>
      </p:sp>
      <p:pic>
        <p:nvPicPr>
          <p:cNvPr id="1026" name="Picture 2" descr="Midlands Integrative Biosciences ...">
            <a:extLst>
              <a:ext uri="{FF2B5EF4-FFF2-40B4-BE49-F238E27FC236}">
                <a16:creationId xmlns:a16="http://schemas.microsoft.com/office/drawing/2014/main" id="{3DF34DEA-EA30-C09A-F966-43CC643C7A80}"/>
              </a:ext>
            </a:extLst>
          </p:cNvPr>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6392625" y="3470045"/>
            <a:ext cx="745115" cy="745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8158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aby with a serious face&#10;&#10;AI-generated content may be incorrect.">
            <a:extLst>
              <a:ext uri="{FF2B5EF4-FFF2-40B4-BE49-F238E27FC236}">
                <a16:creationId xmlns:a16="http://schemas.microsoft.com/office/drawing/2014/main" id="{EB793D6F-15CF-4B70-17B1-7A8516A29E4C}"/>
              </a:ext>
            </a:extLst>
          </p:cNvPr>
          <p:cNvPicPr>
            <a:picLocks noChangeAspect="1"/>
          </p:cNvPicPr>
          <p:nvPr/>
        </p:nvPicPr>
        <p:blipFill>
          <a:blip r:embed="rId3" cstate="email">
            <a:extLst>
              <a:ext uri="{28A0092B-C50C-407E-A947-70E740481C1C}">
                <a14:useLocalDpi xmlns:a14="http://schemas.microsoft.com/office/drawing/2010/main" val="0"/>
              </a:ext>
            </a:extLst>
          </a:blip>
          <a:srcRect/>
          <a:stretch/>
        </p:blipFill>
        <p:spPr>
          <a:xfrm>
            <a:off x="20" y="10"/>
            <a:ext cx="4571980" cy="514349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noFill/>
        </p:spPr>
      </p:pic>
      <p:sp>
        <p:nvSpPr>
          <p:cNvPr id="2" name="Title 1">
            <a:extLst>
              <a:ext uri="{FF2B5EF4-FFF2-40B4-BE49-F238E27FC236}">
                <a16:creationId xmlns:a16="http://schemas.microsoft.com/office/drawing/2014/main" id="{F91ECD63-C6D0-30BE-7425-686428AFF8B9}"/>
              </a:ext>
            </a:extLst>
          </p:cNvPr>
          <p:cNvSpPr>
            <a:spLocks noGrp="1"/>
          </p:cNvSpPr>
          <p:nvPr>
            <p:ph type="title"/>
          </p:nvPr>
        </p:nvSpPr>
        <p:spPr>
          <a:xfrm>
            <a:off x="801258" y="3964897"/>
            <a:ext cx="3986642" cy="710552"/>
          </a:xfrm>
        </p:spPr>
        <p:txBody>
          <a:bodyPr wrap="square" anchor="b">
            <a:normAutofit/>
          </a:bodyPr>
          <a:lstStyle/>
          <a:p>
            <a:pPr>
              <a:lnSpc>
                <a:spcPct val="90000"/>
              </a:lnSpc>
            </a:pPr>
            <a:r>
              <a:rPr lang="en-GB" sz="2700"/>
              <a:t>Why this workshop?</a:t>
            </a:r>
          </a:p>
        </p:txBody>
      </p:sp>
      <p:sp>
        <p:nvSpPr>
          <p:cNvPr id="10" name="Text Placeholder 3">
            <a:extLst>
              <a:ext uri="{FF2B5EF4-FFF2-40B4-BE49-F238E27FC236}">
                <a16:creationId xmlns:a16="http://schemas.microsoft.com/office/drawing/2014/main" id="{5AADEE46-B923-FF3D-6B6A-140DBEB9FC53}"/>
              </a:ext>
            </a:extLst>
          </p:cNvPr>
          <p:cNvSpPr>
            <a:spLocks noGrp="1"/>
          </p:cNvSpPr>
          <p:nvPr>
            <p:ph type="body" sz="quarter" idx="12"/>
          </p:nvPr>
        </p:nvSpPr>
        <p:spPr>
          <a:xfrm>
            <a:off x="5143500" y="698348"/>
            <a:ext cx="3632200" cy="307777"/>
          </a:xfrm>
        </p:spPr>
        <p:txBody>
          <a:bodyPr/>
          <a:lstStyle/>
          <a:p>
            <a:endParaRPr lang="en-US"/>
          </a:p>
        </p:txBody>
      </p:sp>
      <p:sp>
        <p:nvSpPr>
          <p:cNvPr id="3" name="Text Placeholder 2">
            <a:extLst>
              <a:ext uri="{FF2B5EF4-FFF2-40B4-BE49-F238E27FC236}">
                <a16:creationId xmlns:a16="http://schemas.microsoft.com/office/drawing/2014/main" id="{07FFF199-CE78-395C-1B96-8D930C689F74}"/>
              </a:ext>
            </a:extLst>
          </p:cNvPr>
          <p:cNvSpPr>
            <a:spLocks noGrp="1"/>
          </p:cNvSpPr>
          <p:nvPr>
            <p:ph type="body" sz="quarter" idx="18"/>
          </p:nvPr>
        </p:nvSpPr>
        <p:spPr>
          <a:xfrm>
            <a:off x="5143500" y="1090507"/>
            <a:ext cx="3632200" cy="3024187"/>
          </a:xfrm>
        </p:spPr>
        <p:txBody>
          <a:bodyPr>
            <a:normAutofit/>
          </a:bodyPr>
          <a:lstStyle/>
          <a:p>
            <a:pPr marL="0" indent="0">
              <a:buNone/>
            </a:pPr>
            <a:r>
              <a:rPr lang="en-GB" dirty="0"/>
              <a:t>Provide PhD students, early career researchers with basic tools to tackle challenges to reproducible science:</a:t>
            </a:r>
          </a:p>
          <a:p>
            <a:pPr>
              <a:buFont typeface="Arial" panose="020B0604020202020204" pitchFamily="34" charset="0"/>
              <a:buChar char="•"/>
            </a:pPr>
            <a:r>
              <a:rPr lang="en-GB" dirty="0"/>
              <a:t>Knowledge</a:t>
            </a:r>
          </a:p>
          <a:p>
            <a:pPr>
              <a:buFont typeface="Arial" panose="020B0604020202020204" pitchFamily="34" charset="0"/>
              <a:buChar char="•"/>
            </a:pPr>
            <a:r>
              <a:rPr lang="en-GB" dirty="0"/>
              <a:t>Statistical reasoning</a:t>
            </a:r>
          </a:p>
          <a:p>
            <a:pPr>
              <a:buFont typeface="Arial" panose="020B0604020202020204" pitchFamily="34" charset="0"/>
              <a:buChar char="•"/>
            </a:pPr>
            <a:r>
              <a:rPr lang="en-GB" b="1" dirty="0"/>
              <a:t>Practical skill</a:t>
            </a:r>
          </a:p>
          <a:p>
            <a:pPr marL="0" indent="0">
              <a:buNone/>
            </a:pPr>
            <a:endParaRPr lang="en-GB" dirty="0"/>
          </a:p>
          <a:p>
            <a:pPr>
              <a:buFont typeface="Arial" panose="020B0604020202020204" pitchFamily="34" charset="0"/>
              <a:buChar char="•"/>
            </a:pPr>
            <a:endParaRPr lang="en-GB" dirty="0"/>
          </a:p>
        </p:txBody>
      </p:sp>
    </p:spTree>
    <p:extLst>
      <p:ext uri="{BB962C8B-B14F-4D97-AF65-F5344CB8AC3E}">
        <p14:creationId xmlns:p14="http://schemas.microsoft.com/office/powerpoint/2010/main" val="389330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D6D1A-015A-86BC-A05B-DF1167AA613B}"/>
              </a:ext>
            </a:extLst>
          </p:cNvPr>
          <p:cNvSpPr>
            <a:spLocks noGrp="1"/>
          </p:cNvSpPr>
          <p:nvPr>
            <p:ph type="title"/>
          </p:nvPr>
        </p:nvSpPr>
        <p:spPr>
          <a:xfrm>
            <a:off x="915318" y="93714"/>
            <a:ext cx="8304607" cy="710552"/>
          </a:xfrm>
        </p:spPr>
        <p:txBody>
          <a:bodyPr/>
          <a:lstStyle/>
          <a:p>
            <a:r>
              <a:rPr lang="en-GB" dirty="0"/>
              <a:t>Reproducible Science</a:t>
            </a:r>
          </a:p>
        </p:txBody>
      </p:sp>
      <p:pic>
        <p:nvPicPr>
          <p:cNvPr id="11" name="Graphic 10">
            <a:extLst>
              <a:ext uri="{FF2B5EF4-FFF2-40B4-BE49-F238E27FC236}">
                <a16:creationId xmlns:a16="http://schemas.microsoft.com/office/drawing/2014/main" id="{C8F49AB2-F673-D8D9-7DE2-6D6F9F4ADB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48938" y="767047"/>
            <a:ext cx="5540628" cy="4058296"/>
          </a:xfrm>
          <a:prstGeom prst="rect">
            <a:avLst/>
          </a:prstGeom>
        </p:spPr>
      </p:pic>
      <p:sp>
        <p:nvSpPr>
          <p:cNvPr id="13" name="TextBox 12">
            <a:extLst>
              <a:ext uri="{FF2B5EF4-FFF2-40B4-BE49-F238E27FC236}">
                <a16:creationId xmlns:a16="http://schemas.microsoft.com/office/drawing/2014/main" id="{AF0DE37A-79A8-6F69-A22B-3F23C869E702}"/>
              </a:ext>
            </a:extLst>
          </p:cNvPr>
          <p:cNvSpPr txBox="1"/>
          <p:nvPr/>
        </p:nvSpPr>
        <p:spPr>
          <a:xfrm>
            <a:off x="1011042" y="4818954"/>
            <a:ext cx="6727903" cy="230832"/>
          </a:xfrm>
          <a:prstGeom prst="rect">
            <a:avLst/>
          </a:prstGeom>
          <a:solidFill>
            <a:schemeClr val="bg1"/>
          </a:solidFill>
        </p:spPr>
        <p:txBody>
          <a:bodyPr wrap="square">
            <a:spAutoFit/>
          </a:bodyPr>
          <a:lstStyle/>
          <a:p>
            <a:r>
              <a:rPr lang="en-GB" sz="900" b="0" i="1" dirty="0">
                <a:solidFill>
                  <a:srgbClr val="A8A29E"/>
                </a:solidFill>
                <a:effectLst/>
                <a:latin typeface="ui-sans-serif"/>
              </a:rPr>
              <a:t>The Turing Way</a:t>
            </a:r>
            <a:r>
              <a:rPr lang="en-GB" sz="900" b="0" i="0" dirty="0">
                <a:solidFill>
                  <a:srgbClr val="A8A29E"/>
                </a:solidFill>
                <a:effectLst/>
                <a:latin typeface="ui-sans-serif"/>
              </a:rPr>
              <a:t> project illustration by </a:t>
            </a:r>
            <a:r>
              <a:rPr lang="en-GB" sz="900" b="0" i="0" dirty="0" err="1">
                <a:solidFill>
                  <a:srgbClr val="A8A29E"/>
                </a:solidFill>
                <a:effectLst/>
                <a:latin typeface="ui-sans-serif"/>
              </a:rPr>
              <a:t>Scriberia</a:t>
            </a:r>
            <a:r>
              <a:rPr lang="en-GB" sz="900" b="0" i="0" dirty="0">
                <a:solidFill>
                  <a:srgbClr val="A8A29E"/>
                </a:solidFill>
                <a:effectLst/>
                <a:latin typeface="ui-sans-serif"/>
              </a:rPr>
              <a:t>. Used under a CC-BY 4.0 licence. DOI: </a:t>
            </a:r>
            <a:r>
              <a:rPr lang="en-GB" sz="900" b="0" i="0" dirty="0">
                <a:solidFill>
                  <a:srgbClr val="DBEAFE"/>
                </a:solidFill>
                <a:effectLst/>
                <a:latin typeface="ui-sans-serif"/>
                <a:hlinkClick r:id="rId5"/>
              </a:rPr>
              <a:t>The Turing Way Community &amp; </a:t>
            </a:r>
            <a:r>
              <a:rPr lang="en-GB" sz="900" b="0" i="0" dirty="0" err="1">
                <a:solidFill>
                  <a:srgbClr val="DBEAFE"/>
                </a:solidFill>
                <a:effectLst/>
                <a:latin typeface="ui-sans-serif"/>
                <a:hlinkClick r:id="rId5"/>
              </a:rPr>
              <a:t>Scriberia</a:t>
            </a:r>
            <a:r>
              <a:rPr lang="en-GB" sz="900" b="0" i="0" dirty="0">
                <a:solidFill>
                  <a:srgbClr val="DBEAFE"/>
                </a:solidFill>
                <a:effectLst/>
                <a:latin typeface="ui-sans-serif"/>
                <a:hlinkClick r:id="rId5"/>
              </a:rPr>
              <a:t> (2024)</a:t>
            </a:r>
            <a:r>
              <a:rPr lang="en-GB" sz="900" b="0" i="0" dirty="0">
                <a:solidFill>
                  <a:srgbClr val="A8A29E"/>
                </a:solidFill>
                <a:effectLst/>
                <a:latin typeface="ui-sans-serif"/>
              </a:rPr>
              <a:t>.</a:t>
            </a:r>
            <a:endParaRPr lang="en-GB" sz="900" dirty="0"/>
          </a:p>
        </p:txBody>
      </p:sp>
    </p:spTree>
    <p:extLst>
      <p:ext uri="{BB962C8B-B14F-4D97-AF65-F5344CB8AC3E}">
        <p14:creationId xmlns:p14="http://schemas.microsoft.com/office/powerpoint/2010/main" val="1740507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7C8B6D-519E-27F0-29F6-F8FCFAFAB4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73F48E-93A3-D075-CAE6-16AC01291ACA}"/>
              </a:ext>
            </a:extLst>
          </p:cNvPr>
          <p:cNvSpPr>
            <a:spLocks noGrp="1"/>
          </p:cNvSpPr>
          <p:nvPr>
            <p:ph type="title"/>
          </p:nvPr>
        </p:nvSpPr>
        <p:spPr>
          <a:xfrm>
            <a:off x="915318" y="93714"/>
            <a:ext cx="8304607" cy="710552"/>
          </a:xfrm>
        </p:spPr>
        <p:txBody>
          <a:bodyPr/>
          <a:lstStyle/>
          <a:p>
            <a:r>
              <a:rPr lang="en-GB" dirty="0"/>
              <a:t>Open Science / Scholarship</a:t>
            </a:r>
          </a:p>
        </p:txBody>
      </p:sp>
      <p:pic>
        <p:nvPicPr>
          <p:cNvPr id="3" name="Content Placeholder 3">
            <a:extLst>
              <a:ext uri="{FF2B5EF4-FFF2-40B4-BE49-F238E27FC236}">
                <a16:creationId xmlns:a16="http://schemas.microsoft.com/office/drawing/2014/main" id="{C6E19F12-1243-086D-174C-499F8836DAAC}"/>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271815" y="891354"/>
            <a:ext cx="3884697" cy="3969455"/>
          </a:xfrm>
          <a:prstGeom prst="rect">
            <a:avLst/>
          </a:prstGeom>
        </p:spPr>
      </p:pic>
    </p:spTree>
    <p:extLst>
      <p:ext uri="{BB962C8B-B14F-4D97-AF65-F5344CB8AC3E}">
        <p14:creationId xmlns:p14="http://schemas.microsoft.com/office/powerpoint/2010/main" val="447869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310772-981F-0327-122B-0AA968B865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B05B3A-6CA5-2CF6-02F8-A174A84E6181}"/>
              </a:ext>
            </a:extLst>
          </p:cNvPr>
          <p:cNvSpPr>
            <a:spLocks noGrp="1"/>
          </p:cNvSpPr>
          <p:nvPr>
            <p:ph type="title"/>
          </p:nvPr>
        </p:nvSpPr>
        <p:spPr>
          <a:xfrm>
            <a:off x="915318" y="93714"/>
            <a:ext cx="8304607" cy="710552"/>
          </a:xfrm>
        </p:spPr>
        <p:txBody>
          <a:bodyPr/>
          <a:lstStyle/>
          <a:p>
            <a:r>
              <a:rPr lang="en-GB" dirty="0"/>
              <a:t>Wide implications</a:t>
            </a:r>
          </a:p>
        </p:txBody>
      </p:sp>
      <p:pic>
        <p:nvPicPr>
          <p:cNvPr id="4" name="Content Placeholder 4">
            <a:extLst>
              <a:ext uri="{FF2B5EF4-FFF2-40B4-BE49-F238E27FC236}">
                <a16:creationId xmlns:a16="http://schemas.microsoft.com/office/drawing/2014/main" id="{8DAF05DF-183C-86DC-15EB-08F78415E37F}"/>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51871" y="873828"/>
            <a:ext cx="7574529" cy="4175958"/>
          </a:xfrm>
          <a:prstGeom prst="rect">
            <a:avLst/>
          </a:prstGeom>
        </p:spPr>
      </p:pic>
    </p:spTree>
    <p:extLst>
      <p:ext uri="{BB962C8B-B14F-4D97-AF65-F5344CB8AC3E}">
        <p14:creationId xmlns:p14="http://schemas.microsoft.com/office/powerpoint/2010/main" val="5585743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298DA-C8D2-F0A6-1E07-36638C3D471B}"/>
              </a:ext>
            </a:extLst>
          </p:cNvPr>
          <p:cNvSpPr>
            <a:spLocks noGrp="1"/>
          </p:cNvSpPr>
          <p:nvPr>
            <p:ph type="title"/>
          </p:nvPr>
        </p:nvSpPr>
        <p:spPr/>
        <p:txBody>
          <a:bodyPr/>
          <a:lstStyle/>
          <a:p>
            <a:r>
              <a:rPr lang="en-GB" dirty="0"/>
              <a:t>Universal access to research</a:t>
            </a:r>
          </a:p>
        </p:txBody>
      </p:sp>
      <p:sp>
        <p:nvSpPr>
          <p:cNvPr id="9" name="Text Placeholder 8">
            <a:extLst>
              <a:ext uri="{FF2B5EF4-FFF2-40B4-BE49-F238E27FC236}">
                <a16:creationId xmlns:a16="http://schemas.microsoft.com/office/drawing/2014/main" id="{0EBC8E5F-E330-0DF7-6835-17172B03DDC3}"/>
              </a:ext>
            </a:extLst>
          </p:cNvPr>
          <p:cNvSpPr>
            <a:spLocks noGrp="1"/>
          </p:cNvSpPr>
          <p:nvPr>
            <p:ph type="body" sz="quarter" idx="20"/>
          </p:nvPr>
        </p:nvSpPr>
        <p:spPr>
          <a:xfrm>
            <a:off x="402134" y="1177717"/>
            <a:ext cx="4303682" cy="3536851"/>
          </a:xfrm>
        </p:spPr>
        <p:txBody>
          <a:bodyPr/>
          <a:lstStyle/>
          <a:p>
            <a:r>
              <a:rPr lang="en-GB" sz="2000" dirty="0"/>
              <a:t>Papers are incomplete summaries</a:t>
            </a:r>
          </a:p>
          <a:p>
            <a:r>
              <a:rPr lang="en-GB" sz="2000" dirty="0"/>
              <a:t>Reproducing / replicating a finding presumes access to detailed procedures, data, materials</a:t>
            </a:r>
          </a:p>
          <a:p>
            <a:r>
              <a:rPr lang="en-GB" sz="2000" dirty="0"/>
              <a:t>Even access to the (freely contributed) paper isn’t a given</a:t>
            </a:r>
          </a:p>
        </p:txBody>
      </p:sp>
      <p:pic>
        <p:nvPicPr>
          <p:cNvPr id="8" name="Picture 7">
            <a:extLst>
              <a:ext uri="{FF2B5EF4-FFF2-40B4-BE49-F238E27FC236}">
                <a16:creationId xmlns:a16="http://schemas.microsoft.com/office/drawing/2014/main" id="{A927DA71-0C13-2E44-8711-4946D40CF40A}"/>
              </a:ext>
            </a:extLst>
          </p:cNvPr>
          <p:cNvPicPr>
            <a:picLocks noChangeAspect="1"/>
          </p:cNvPicPr>
          <p:nvPr/>
        </p:nvPicPr>
        <p:blipFill>
          <a:blip r:embed="rId2"/>
          <a:stretch>
            <a:fillRect/>
          </a:stretch>
        </p:blipFill>
        <p:spPr>
          <a:xfrm>
            <a:off x="5628431" y="1003610"/>
            <a:ext cx="1976701" cy="3925230"/>
          </a:xfrm>
          <a:prstGeom prst="rect">
            <a:avLst/>
          </a:prstGeom>
        </p:spPr>
      </p:pic>
    </p:spTree>
    <p:extLst>
      <p:ext uri="{BB962C8B-B14F-4D97-AF65-F5344CB8AC3E}">
        <p14:creationId xmlns:p14="http://schemas.microsoft.com/office/powerpoint/2010/main" val="1695457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8268C-DFAD-E371-4A2E-7AE2D8C03B9B}"/>
              </a:ext>
            </a:extLst>
          </p:cNvPr>
          <p:cNvSpPr>
            <a:spLocks noGrp="1"/>
          </p:cNvSpPr>
          <p:nvPr>
            <p:ph type="title"/>
          </p:nvPr>
        </p:nvSpPr>
        <p:spPr>
          <a:xfrm>
            <a:off x="915318" y="93714"/>
            <a:ext cx="8304607" cy="710552"/>
          </a:xfrm>
        </p:spPr>
        <p:txBody>
          <a:bodyPr/>
          <a:lstStyle/>
          <a:p>
            <a:r>
              <a:rPr lang="en-GB" dirty="0"/>
              <a:t>Access to outputs, data and process</a:t>
            </a:r>
          </a:p>
        </p:txBody>
      </p:sp>
      <p:graphicFrame>
        <p:nvGraphicFramePr>
          <p:cNvPr id="4" name="Diagram 3">
            <a:extLst>
              <a:ext uri="{FF2B5EF4-FFF2-40B4-BE49-F238E27FC236}">
                <a16:creationId xmlns:a16="http://schemas.microsoft.com/office/drawing/2014/main" id="{A4996C9F-BD87-BD7D-97B2-8DB037DF3B75}"/>
              </a:ext>
            </a:extLst>
          </p:cNvPr>
          <p:cNvGraphicFramePr/>
          <p:nvPr>
            <p:extLst>
              <p:ext uri="{D42A27DB-BD31-4B8C-83A1-F6EECF244321}">
                <p14:modId xmlns:p14="http://schemas.microsoft.com/office/powerpoint/2010/main" val="476675605"/>
              </p:ext>
            </p:extLst>
          </p:nvPr>
        </p:nvGraphicFramePr>
        <p:xfrm>
          <a:off x="334537" y="1488689"/>
          <a:ext cx="3623130" cy="28392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Arrow Connector 5">
            <a:extLst>
              <a:ext uri="{FF2B5EF4-FFF2-40B4-BE49-F238E27FC236}">
                <a16:creationId xmlns:a16="http://schemas.microsoft.com/office/drawing/2014/main" id="{A5524292-0230-E45C-877C-1A9A4DC46DEB}"/>
              </a:ext>
            </a:extLst>
          </p:cNvPr>
          <p:cNvCxnSpPr>
            <a:cxnSpLocks/>
          </p:cNvCxnSpPr>
          <p:nvPr/>
        </p:nvCxnSpPr>
        <p:spPr>
          <a:xfrm flipV="1">
            <a:off x="1423308" y="3322916"/>
            <a:ext cx="257037" cy="266736"/>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0AB63798-E3CB-D228-2AA8-224D96A7F3DA}"/>
              </a:ext>
            </a:extLst>
          </p:cNvPr>
          <p:cNvCxnSpPr/>
          <p:nvPr/>
        </p:nvCxnSpPr>
        <p:spPr>
          <a:xfrm>
            <a:off x="4036631" y="2745681"/>
            <a:ext cx="475896" cy="0"/>
          </a:xfrm>
          <a:prstGeom prst="straightConnector1">
            <a:avLst/>
          </a:prstGeom>
          <a:ln w="76200">
            <a:solidFill>
              <a:schemeClr val="tx1">
                <a:lumMod val="50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8" name="Diagram 7">
            <a:extLst>
              <a:ext uri="{FF2B5EF4-FFF2-40B4-BE49-F238E27FC236}">
                <a16:creationId xmlns:a16="http://schemas.microsoft.com/office/drawing/2014/main" id="{D44FF4BB-38F7-BC0A-D288-3C047C71FCA6}"/>
              </a:ext>
            </a:extLst>
          </p:cNvPr>
          <p:cNvGraphicFramePr/>
          <p:nvPr>
            <p:extLst>
              <p:ext uri="{D42A27DB-BD31-4B8C-83A1-F6EECF244321}">
                <p14:modId xmlns:p14="http://schemas.microsoft.com/office/powerpoint/2010/main" val="1090038219"/>
              </p:ext>
            </p:extLst>
          </p:nvPr>
        </p:nvGraphicFramePr>
        <p:xfrm>
          <a:off x="4633331" y="1446873"/>
          <a:ext cx="3882833" cy="274726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cxnSp>
        <p:nvCxnSpPr>
          <p:cNvPr id="19" name="Straight Arrow Connector 18">
            <a:extLst>
              <a:ext uri="{FF2B5EF4-FFF2-40B4-BE49-F238E27FC236}">
                <a16:creationId xmlns:a16="http://schemas.microsoft.com/office/drawing/2014/main" id="{524641ED-BCA6-D449-44E7-58157D7E123C}"/>
              </a:ext>
            </a:extLst>
          </p:cNvPr>
          <p:cNvCxnSpPr>
            <a:cxnSpLocks/>
          </p:cNvCxnSpPr>
          <p:nvPr/>
        </p:nvCxnSpPr>
        <p:spPr>
          <a:xfrm flipV="1">
            <a:off x="6083578" y="3342903"/>
            <a:ext cx="204105" cy="269859"/>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18DBC25-E38C-D48F-B9E3-871CDFB753DF}"/>
              </a:ext>
            </a:extLst>
          </p:cNvPr>
          <p:cNvCxnSpPr>
            <a:cxnSpLocks/>
          </p:cNvCxnSpPr>
          <p:nvPr/>
        </p:nvCxnSpPr>
        <p:spPr>
          <a:xfrm flipH="1" flipV="1">
            <a:off x="6896861" y="3348623"/>
            <a:ext cx="132971" cy="299882"/>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7FA708C-EBA1-65EB-2130-B33BE75F59FC}"/>
              </a:ext>
            </a:extLst>
          </p:cNvPr>
          <p:cNvCxnSpPr>
            <a:cxnSpLocks/>
          </p:cNvCxnSpPr>
          <p:nvPr/>
        </p:nvCxnSpPr>
        <p:spPr>
          <a:xfrm flipH="1">
            <a:off x="6727765" y="2052747"/>
            <a:ext cx="192132" cy="289434"/>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882224FC-37B0-E00F-5B0F-43A2F9E1A270}"/>
              </a:ext>
            </a:extLst>
          </p:cNvPr>
          <p:cNvCxnSpPr>
            <a:cxnSpLocks/>
          </p:cNvCxnSpPr>
          <p:nvPr/>
        </p:nvCxnSpPr>
        <p:spPr>
          <a:xfrm>
            <a:off x="6095551" y="2060181"/>
            <a:ext cx="192132" cy="289434"/>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4BCCFA6-930B-7336-E4DD-65F4336A917B}"/>
              </a:ext>
            </a:extLst>
          </p:cNvPr>
          <p:cNvSpPr txBox="1"/>
          <p:nvPr/>
        </p:nvSpPr>
        <p:spPr>
          <a:xfrm>
            <a:off x="1551826" y="2564316"/>
            <a:ext cx="1280583" cy="747388"/>
          </a:xfrm>
          <a:prstGeom prst="rect">
            <a:avLst/>
          </a:prstGeom>
          <a:solidFill>
            <a:schemeClr val="bg1"/>
          </a:solidFill>
        </p:spPr>
        <p:txBody>
          <a:bodyPr wrap="square" lIns="216000" tIns="187200" rIns="216000" bIns="187200" rtlCol="0">
            <a:spAutoFit/>
          </a:bodyPr>
          <a:lstStyle/>
          <a:p>
            <a:r>
              <a:rPr lang="en-GB" sz="1200" b="1" i="0" dirty="0">
                <a:solidFill>
                  <a:schemeClr val="bg2">
                    <a:lumMod val="10000"/>
                  </a:schemeClr>
                </a:solidFill>
                <a:latin typeface="Arial"/>
                <a:cs typeface="Arial"/>
              </a:rPr>
              <a:t>Universally </a:t>
            </a:r>
          </a:p>
          <a:p>
            <a:r>
              <a:rPr lang="en-GB" sz="1200" b="1" i="0" dirty="0">
                <a:solidFill>
                  <a:schemeClr val="bg2">
                    <a:lumMod val="10000"/>
                  </a:schemeClr>
                </a:solidFill>
                <a:latin typeface="Arial"/>
                <a:cs typeface="Arial"/>
              </a:rPr>
              <a:t>accessible</a:t>
            </a:r>
          </a:p>
        </p:txBody>
      </p:sp>
      <p:sp>
        <p:nvSpPr>
          <p:cNvPr id="38" name="TextBox 37">
            <a:extLst>
              <a:ext uri="{FF2B5EF4-FFF2-40B4-BE49-F238E27FC236}">
                <a16:creationId xmlns:a16="http://schemas.microsoft.com/office/drawing/2014/main" id="{E44B4ADE-35E2-BB39-4102-AE105BA2C79D}"/>
              </a:ext>
            </a:extLst>
          </p:cNvPr>
          <p:cNvSpPr txBox="1"/>
          <p:nvPr/>
        </p:nvSpPr>
        <p:spPr>
          <a:xfrm>
            <a:off x="6015123" y="2446809"/>
            <a:ext cx="1280583" cy="747388"/>
          </a:xfrm>
          <a:prstGeom prst="rect">
            <a:avLst/>
          </a:prstGeom>
          <a:solidFill>
            <a:schemeClr val="bg1"/>
          </a:solidFill>
        </p:spPr>
        <p:txBody>
          <a:bodyPr wrap="square" lIns="216000" tIns="187200" rIns="216000" bIns="187200" rtlCol="0">
            <a:spAutoFit/>
          </a:bodyPr>
          <a:lstStyle/>
          <a:p>
            <a:r>
              <a:rPr lang="en-GB" sz="1200" b="1" i="0" dirty="0">
                <a:solidFill>
                  <a:schemeClr val="bg2">
                    <a:lumMod val="10000"/>
                  </a:schemeClr>
                </a:solidFill>
                <a:latin typeface="Arial"/>
                <a:cs typeface="Arial"/>
              </a:rPr>
              <a:t>Universally </a:t>
            </a:r>
          </a:p>
          <a:p>
            <a:r>
              <a:rPr lang="en-GB" sz="1200" b="1" i="0" dirty="0">
                <a:solidFill>
                  <a:schemeClr val="bg2">
                    <a:lumMod val="10000"/>
                  </a:schemeClr>
                </a:solidFill>
                <a:latin typeface="Arial"/>
                <a:cs typeface="Arial"/>
              </a:rPr>
              <a:t>accessible</a:t>
            </a:r>
          </a:p>
        </p:txBody>
      </p:sp>
      <p:cxnSp>
        <p:nvCxnSpPr>
          <p:cNvPr id="24" name="Straight Arrow Connector 23">
            <a:extLst>
              <a:ext uri="{FF2B5EF4-FFF2-40B4-BE49-F238E27FC236}">
                <a16:creationId xmlns:a16="http://schemas.microsoft.com/office/drawing/2014/main" id="{77605635-71F5-146C-1B6A-7644BBA73DCB}"/>
              </a:ext>
            </a:extLst>
          </p:cNvPr>
          <p:cNvCxnSpPr>
            <a:cxnSpLocks/>
          </p:cNvCxnSpPr>
          <p:nvPr/>
        </p:nvCxnSpPr>
        <p:spPr>
          <a:xfrm flipH="1">
            <a:off x="7192424" y="2848613"/>
            <a:ext cx="325409" cy="19563"/>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D987E9F-E91D-A296-2BF8-CE76DC6AB58C}"/>
              </a:ext>
            </a:extLst>
          </p:cNvPr>
          <p:cNvCxnSpPr>
            <a:cxnSpLocks/>
          </p:cNvCxnSpPr>
          <p:nvPr/>
        </p:nvCxnSpPr>
        <p:spPr>
          <a:xfrm>
            <a:off x="5769041" y="2848613"/>
            <a:ext cx="349363" cy="0"/>
          </a:xfrm>
          <a:prstGeom prst="straightConnector1">
            <a:avLst/>
          </a:prstGeom>
          <a:ln w="762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2718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825663-E31E-FE44-C6F7-204FC98FE8B7}"/>
              </a:ext>
            </a:extLst>
          </p:cNvPr>
          <p:cNvSpPr>
            <a:spLocks noGrp="1"/>
          </p:cNvSpPr>
          <p:nvPr>
            <p:ph type="title"/>
          </p:nvPr>
        </p:nvSpPr>
        <p:spPr/>
        <p:txBody>
          <a:bodyPr/>
          <a:lstStyle/>
          <a:p>
            <a:r>
              <a:rPr lang="en-GB" dirty="0"/>
              <a:t>Literate programming</a:t>
            </a:r>
          </a:p>
        </p:txBody>
      </p:sp>
      <p:pic>
        <p:nvPicPr>
          <p:cNvPr id="1026" name="Picture 2">
            <a:extLst>
              <a:ext uri="{FF2B5EF4-FFF2-40B4-BE49-F238E27FC236}">
                <a16:creationId xmlns:a16="http://schemas.microsoft.com/office/drawing/2014/main" id="{6CAAA5B8-17A8-B50E-4790-94668F9E53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625" y="1072858"/>
            <a:ext cx="2596290" cy="3884374"/>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337F4E45-937D-758A-376C-8D0AD14CAB0E}"/>
              </a:ext>
            </a:extLst>
          </p:cNvPr>
          <p:cNvSpPr>
            <a:spLocks noGrp="1"/>
          </p:cNvSpPr>
          <p:nvPr>
            <p:ph type="body" sz="quarter" idx="20"/>
          </p:nvPr>
        </p:nvSpPr>
        <p:spPr>
          <a:xfrm>
            <a:off x="4362994" y="548641"/>
            <a:ext cx="3645304" cy="3762102"/>
          </a:xfrm>
        </p:spPr>
        <p:txBody>
          <a:bodyPr/>
          <a:lstStyle/>
          <a:p>
            <a:pPr marL="0" indent="0">
              <a:buNone/>
            </a:pPr>
            <a:endParaRPr lang="en-GB" sz="2000" dirty="0"/>
          </a:p>
          <a:p>
            <a:pPr marL="0" indent="0">
              <a:buNone/>
            </a:pPr>
            <a:endParaRPr lang="en-GB" sz="2400" dirty="0"/>
          </a:p>
          <a:p>
            <a:pPr marL="0" indent="0">
              <a:buNone/>
            </a:pPr>
            <a:r>
              <a:rPr lang="en-GB" sz="2400" dirty="0"/>
              <a:t>Markdown </a:t>
            </a:r>
          </a:p>
          <a:p>
            <a:pPr marL="0" indent="0">
              <a:buNone/>
            </a:pPr>
            <a:r>
              <a:rPr lang="en-GB" sz="2400" dirty="0"/>
              <a:t>*.md</a:t>
            </a:r>
          </a:p>
          <a:p>
            <a:endParaRPr lang="en-GB" sz="2400" dirty="0"/>
          </a:p>
          <a:p>
            <a:pPr marL="0" indent="0">
              <a:buNone/>
            </a:pPr>
            <a:r>
              <a:rPr lang="en-GB" sz="2400" dirty="0"/>
              <a:t>R extension:</a:t>
            </a:r>
          </a:p>
          <a:p>
            <a:pPr marL="0" indent="0">
              <a:buNone/>
            </a:pPr>
            <a:r>
              <a:rPr lang="en-GB" sz="2400" dirty="0" err="1"/>
              <a:t>Rmarkdown</a:t>
            </a:r>
            <a:r>
              <a:rPr lang="en-GB" sz="2400" dirty="0"/>
              <a:t> </a:t>
            </a:r>
          </a:p>
          <a:p>
            <a:pPr marL="0" indent="0">
              <a:buNone/>
            </a:pPr>
            <a:r>
              <a:rPr lang="en-GB" sz="2400" dirty="0"/>
              <a:t>*.</a:t>
            </a:r>
            <a:r>
              <a:rPr lang="en-GB" sz="2400" dirty="0" err="1"/>
              <a:t>Rmd</a:t>
            </a:r>
            <a:endParaRPr lang="en-GB" sz="2400" dirty="0"/>
          </a:p>
        </p:txBody>
      </p:sp>
      <p:pic>
        <p:nvPicPr>
          <p:cNvPr id="6146" name="Picture 2">
            <a:extLst>
              <a:ext uri="{FF2B5EF4-FFF2-40B4-BE49-F238E27FC236}">
                <a16:creationId xmlns:a16="http://schemas.microsoft.com/office/drawing/2014/main" id="{E341CCA7-8C3C-5FB3-9439-3C1C12DBD9FC}"/>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028891" y="1491676"/>
            <a:ext cx="1151357" cy="710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8050634"/>
      </p:ext>
    </p:extLst>
  </p:cSld>
  <p:clrMapOvr>
    <a:masterClrMapping/>
  </p:clrMapOvr>
</p:sld>
</file>

<file path=ppt/theme/theme1.xml><?xml version="1.0" encoding="utf-8"?>
<a:theme xmlns:a="http://schemas.openxmlformats.org/drawingml/2006/main" name="UoL Powerpoint Guidelines Accessibility Design">
  <a:themeElements>
    <a:clrScheme name="University of Leicester - Citizens of Change">
      <a:dk1>
        <a:srgbClr val="3C3C3C"/>
      </a:dk1>
      <a:lt1>
        <a:srgbClr val="FFFFFF"/>
      </a:lt1>
      <a:dk2>
        <a:srgbClr val="3C3C3C"/>
      </a:dk2>
      <a:lt2>
        <a:srgbClr val="E6E6E6"/>
      </a:lt2>
      <a:accent1>
        <a:srgbClr val="E4042C"/>
      </a:accent1>
      <a:accent2>
        <a:srgbClr val="E37606"/>
      </a:accent2>
      <a:accent3>
        <a:srgbClr val="07A75A"/>
      </a:accent3>
      <a:accent4>
        <a:srgbClr val="0096D2"/>
      </a:accent4>
      <a:accent5>
        <a:srgbClr val="5A4BC2"/>
      </a:accent5>
      <a:accent6>
        <a:srgbClr val="AAAAAA"/>
      </a:accent6>
      <a:hlink>
        <a:srgbClr val="0096D2"/>
      </a:hlink>
      <a:folHlink>
        <a:srgbClr val="0096D2"/>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solidFill>
          <a:schemeClr val="bg1"/>
        </a:solidFill>
      </a:spPr>
      <a:bodyPr wrap="square" lIns="216000" tIns="187200" rIns="216000" bIns="187200" rtlCol="0">
        <a:spAutoFit/>
      </a:bodyPr>
      <a:lstStyle>
        <a:defPPr>
          <a:defRPr sz="4400" b="1" i="0" dirty="0" smtClean="0">
            <a:solidFill>
              <a:schemeClr val="accent1"/>
            </a:solidFill>
            <a:latin typeface="Arial"/>
            <a:cs typeface="Aria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54bb65b2-6de3-413b-94c3-5c928993f435" xsi:nil="true"/>
    <lcf76f155ced4ddcb4097134ff3c332f xmlns="13662a8c-25d8-44d7-a264-fe841afec899">
      <Terms xmlns="http://schemas.microsoft.com/office/infopath/2007/PartnerControls"/>
    </lcf76f155ced4ddcb4097134ff3c332f>
    <MediaLengthInSeconds xmlns="13662a8c-25d8-44d7-a264-fe841afec89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B8A766190E6DE469884C8AAE13D89A7" ma:contentTypeVersion="11" ma:contentTypeDescription="Create a new document." ma:contentTypeScope="" ma:versionID="db31ffba24bb8d58cfc20c8154d882ce">
  <xsd:schema xmlns:xsd="http://www.w3.org/2001/XMLSchema" xmlns:xs="http://www.w3.org/2001/XMLSchema" xmlns:p="http://schemas.microsoft.com/office/2006/metadata/properties" xmlns:ns2="13662a8c-25d8-44d7-a264-fe841afec899" xmlns:ns3="54bb65b2-6de3-413b-94c3-5c928993f435" targetNamespace="http://schemas.microsoft.com/office/2006/metadata/properties" ma:root="true" ma:fieldsID="13afb85d3a069f9fab04dae969c9c194" ns2:_="" ns3:_="">
    <xsd:import namespace="13662a8c-25d8-44d7-a264-fe841afec899"/>
    <xsd:import namespace="54bb65b2-6de3-413b-94c3-5c928993f43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LengthInSeconds" minOccurs="0"/>
                <xsd:element ref="ns2:MediaServiceDateTaken" minOccurs="0"/>
                <xsd:element ref="ns2:lcf76f155ced4ddcb4097134ff3c332f" minOccurs="0"/>
                <xsd:element ref="ns3:TaxCatchAll"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662a8c-25d8-44d7-a264-fe841afec8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5d023d89-6bf8-49d2-a6ae-99c0c7930fbe" ma:termSetId="09814cd3-568e-fe90-9814-8d621ff8fb84" ma:anchorId="fba54fb3-c3e1-fe81-a776-ca4b69148c4d" ma:open="true" ma:isKeyword="false">
      <xsd:complexType>
        <xsd:sequence>
          <xsd:element ref="pc:Terms" minOccurs="0" maxOccurs="1"/>
        </xsd:sequence>
      </xsd:complex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4bb65b2-6de3-413b-94c3-5c928993f435"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535fe629-2c3c-4feb-9db4-f9bc005a5118}" ma:internalName="TaxCatchAll" ma:showField="CatchAllData" ma:web="54bb65b2-6de3-413b-94c3-5c928993f43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A78EDE-5FEE-4D4A-A6CE-BA46B95F7B32}">
  <ds:schemaRefs>
    <ds:schemaRef ds:uri="http://schemas.microsoft.com/sharepoint/v3/contenttype/forms"/>
  </ds:schemaRefs>
</ds:datastoreItem>
</file>

<file path=customXml/itemProps2.xml><?xml version="1.0" encoding="utf-8"?>
<ds:datastoreItem xmlns:ds="http://schemas.openxmlformats.org/officeDocument/2006/customXml" ds:itemID="{A501B442-2BF3-4C0A-81AF-DB2C966119F3}">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www.w3.org/XML/1998/namespace"/>
    <ds:schemaRef ds:uri="e7a5fc8e-e677-41ca-8019-df913e37547c"/>
    <ds:schemaRef ds:uri="http://purl.org/dc/dcmitype/"/>
    <ds:schemaRef ds:uri="http://schemas.microsoft.com/office/infopath/2007/PartnerControls"/>
    <ds:schemaRef ds:uri="67a03111-f570-43e0-9b48-49049b7e86ee"/>
    <ds:schemaRef ds:uri="http://purl.org/dc/elements/1.1/"/>
    <ds:schemaRef ds:uri="b21e8fb0-f567-48f8-95c5-03867779715e"/>
    <ds:schemaRef ds:uri="54bb65b2-6de3-413b-94c3-5c928993f435"/>
    <ds:schemaRef ds:uri="13662a8c-25d8-44d7-a264-fe841afec899"/>
  </ds:schemaRefs>
</ds:datastoreItem>
</file>

<file path=customXml/itemProps3.xml><?xml version="1.0" encoding="utf-8"?>
<ds:datastoreItem xmlns:ds="http://schemas.openxmlformats.org/officeDocument/2006/customXml" ds:itemID="{8B7F4C70-0432-4274-BCAF-0FBEA45BA8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662a8c-25d8-44d7-a264-fe841afec899"/>
    <ds:schemaRef ds:uri="54bb65b2-6de3-413b-94c3-5c928993f43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UoL Powerpoint Guidelines Accessibility Design.potx</Template>
  <TotalTime>36038</TotalTime>
  <Words>813</Words>
  <Application>Microsoft Office PowerPoint</Application>
  <PresentationFormat>On-screen Show (16:9)</PresentationFormat>
  <Paragraphs>102</Paragraphs>
  <Slides>16</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Georgia</vt:lpstr>
      <vt:lpstr>Google Sans</vt:lpstr>
      <vt:lpstr>Lucida Grande</vt:lpstr>
      <vt:lpstr>ui-sans-serif</vt:lpstr>
      <vt:lpstr>UoL Powerpoint Guidelines Accessibility Design</vt:lpstr>
      <vt:lpstr>Day 1: R for Open &amp; Reproducible Science</vt:lpstr>
      <vt:lpstr>Instructors team</vt:lpstr>
      <vt:lpstr>Why this workshop?</vt:lpstr>
      <vt:lpstr>Reproducible Science</vt:lpstr>
      <vt:lpstr>Open Science / Scholarship</vt:lpstr>
      <vt:lpstr>Wide implications</vt:lpstr>
      <vt:lpstr>Universal access to research</vt:lpstr>
      <vt:lpstr>Access to outputs, data and process</vt:lpstr>
      <vt:lpstr>Literate programming</vt:lpstr>
      <vt:lpstr>How to interact with Worksheets &amp; intro to RStudio interface</vt:lpstr>
      <vt:lpstr>Levels</vt:lpstr>
      <vt:lpstr>Use of AI</vt:lpstr>
      <vt:lpstr>Use of AI</vt:lpstr>
      <vt:lpstr>Introduction to R &amp; RStudio</vt:lpstr>
      <vt:lpstr>Data wrangling</vt:lpstr>
      <vt:lpstr>Data Visualization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dc:creator>
  <cp:lastModifiedBy>David Souto</cp:lastModifiedBy>
  <cp:revision>574</cp:revision>
  <cp:lastPrinted>2020-07-06T08:56:06Z</cp:lastPrinted>
  <dcterms:created xsi:type="dcterms:W3CDTF">2020-04-08T13:53:01Z</dcterms:created>
  <dcterms:modified xsi:type="dcterms:W3CDTF">2025-05-12T16:36:40Z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0x0101002B8A766190E6DE469884C8AAE13D89A7</vt:lpwstr>
  </property>
  <property fmtid="{D5CDD505-2E9C-101B-9397-08002B2CF9AE}" pid="3" name="MediaServiceImageTags">
    <vt:lpwstr/>
  </property>
  <property fmtid="{D5CDD505-2E9C-101B-9397-08002B2CF9AE}" pid="4" name="Order">
    <vt:r8>53800</vt:r8>
  </property>
  <property fmtid="{D5CDD505-2E9C-101B-9397-08002B2CF9AE}" pid="5" name="xd_Signature">
    <vt:bool>false</vt:bool>
  </property>
  <property fmtid="{D5CDD505-2E9C-101B-9397-08002B2CF9AE}" pid="6" name="xd_ProgID">
    <vt:lpwstr/>
  </property>
  <property fmtid="{D5CDD505-2E9C-101B-9397-08002B2CF9AE}" pid="7" name="_SourceUrl">
    <vt:lpwstr/>
  </property>
  <property fmtid="{D5CDD505-2E9C-101B-9397-08002B2CF9AE}" pid="8" name="_SharedFileIndex">
    <vt:lpwstr/>
  </property>
  <property fmtid="{D5CDD505-2E9C-101B-9397-08002B2CF9AE}" pid="9" name="ComplianceAssetId">
    <vt:lpwstr/>
  </property>
  <property fmtid="{D5CDD505-2E9C-101B-9397-08002B2CF9AE}" pid="10" name="TemplateUrl">
    <vt:lpwstr/>
  </property>
  <property fmtid="{D5CDD505-2E9C-101B-9397-08002B2CF9AE}" pid="11" name="_ExtendedDescription">
    <vt:lpwstr/>
  </property>
  <property fmtid="{D5CDD505-2E9C-101B-9397-08002B2CF9AE}" pid="12" name="TriggerFlowInfo">
    <vt:lpwstr/>
  </property>
</Properties>
</file>

<file path=docProps/thumbnail.jpeg>
</file>